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2"/>
  </p:notesMasterIdLst>
  <p:sldIdLst>
    <p:sldId id="256" r:id="rId2"/>
    <p:sldId id="336" r:id="rId3"/>
    <p:sldId id="333" r:id="rId4"/>
    <p:sldId id="334" r:id="rId5"/>
    <p:sldId id="335" r:id="rId6"/>
    <p:sldId id="257" r:id="rId7"/>
    <p:sldId id="340" r:id="rId8"/>
    <p:sldId id="341" r:id="rId9"/>
    <p:sldId id="299" r:id="rId10"/>
    <p:sldId id="300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418" r:id="rId30"/>
    <p:sldId id="419" r:id="rId31"/>
    <p:sldId id="420" r:id="rId32"/>
    <p:sldId id="421" r:id="rId33"/>
    <p:sldId id="422" r:id="rId34"/>
    <p:sldId id="423" r:id="rId35"/>
    <p:sldId id="425" r:id="rId36"/>
    <p:sldId id="426" r:id="rId37"/>
    <p:sldId id="427" r:id="rId38"/>
    <p:sldId id="428" r:id="rId39"/>
    <p:sldId id="429" r:id="rId40"/>
    <p:sldId id="430" r:id="rId41"/>
    <p:sldId id="431" r:id="rId42"/>
    <p:sldId id="432" r:id="rId43"/>
    <p:sldId id="433" r:id="rId44"/>
    <p:sldId id="434" r:id="rId45"/>
    <p:sldId id="435" r:id="rId46"/>
    <p:sldId id="436" r:id="rId47"/>
    <p:sldId id="443" r:id="rId48"/>
    <p:sldId id="437" r:id="rId49"/>
    <p:sldId id="438" r:id="rId50"/>
    <p:sldId id="439" r:id="rId51"/>
    <p:sldId id="440" r:id="rId52"/>
    <p:sldId id="441" r:id="rId53"/>
    <p:sldId id="442" r:id="rId54"/>
    <p:sldId id="337" r:id="rId55"/>
    <p:sldId id="338" r:id="rId56"/>
    <p:sldId id="339" r:id="rId57"/>
    <p:sldId id="258" r:id="rId58"/>
    <p:sldId id="259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279" r:id="rId98"/>
    <p:sldId id="284" r:id="rId99"/>
    <p:sldId id="285" r:id="rId100"/>
    <p:sldId id="288" r:id="rId101"/>
    <p:sldId id="361" r:id="rId102"/>
    <p:sldId id="280" r:id="rId103"/>
    <p:sldId id="286" r:id="rId104"/>
    <p:sldId id="287" r:id="rId105"/>
    <p:sldId id="282" r:id="rId106"/>
    <p:sldId id="283" r:id="rId107"/>
    <p:sldId id="362" r:id="rId108"/>
    <p:sldId id="281" r:id="rId109"/>
    <p:sldId id="291" r:id="rId110"/>
    <p:sldId id="296" r:id="rId111"/>
    <p:sldId id="294" r:id="rId112"/>
    <p:sldId id="295" r:id="rId113"/>
    <p:sldId id="297" r:id="rId114"/>
    <p:sldId id="298" r:id="rId115"/>
    <p:sldId id="314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  <p:sldId id="388" r:id="rId142"/>
    <p:sldId id="389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7" r:id="rId151"/>
    <p:sldId id="398" r:id="rId152"/>
    <p:sldId id="399" r:id="rId153"/>
    <p:sldId id="400" r:id="rId154"/>
    <p:sldId id="401" r:id="rId155"/>
    <p:sldId id="402" r:id="rId156"/>
    <p:sldId id="403" r:id="rId157"/>
    <p:sldId id="404" r:id="rId158"/>
    <p:sldId id="405" r:id="rId159"/>
    <p:sldId id="406" r:id="rId160"/>
    <p:sldId id="407" r:id="rId161"/>
    <p:sldId id="408" r:id="rId162"/>
    <p:sldId id="409" r:id="rId163"/>
    <p:sldId id="410" r:id="rId164"/>
    <p:sldId id="411" r:id="rId165"/>
    <p:sldId id="412" r:id="rId166"/>
    <p:sldId id="413" r:id="rId167"/>
    <p:sldId id="414" r:id="rId168"/>
    <p:sldId id="415" r:id="rId169"/>
    <p:sldId id="416" r:id="rId170"/>
    <p:sldId id="417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107" d="100"/>
          <a:sy n="107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A796F-DA64-A34F-B583-DE4ED14F43A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AEDAC-7101-E042-A764-37C94F831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OF THEM, I am choosing to exclude the aneuploid chromosomes from the normalization procedure because I believe they will be throwing off my data too much if I leave them in. </a:t>
            </a:r>
          </a:p>
          <a:p>
            <a:r>
              <a:rPr lang="en-US" dirty="0"/>
              <a:t>Sample 1, I chose uncorrected over corrected because I still obtained some differentially expressed genes, which is not the case for the corrected p values.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54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 method, like 18, this sample has two aneuploid chromosomes and I would expect a large number of DE genes.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17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 method, as it is behaving properly and has a large number of DE genes.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15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corrected method, since the histogram before correction hints at a hill-shape and the corrected method gives me more DE genes.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21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corrected method, since the original histogram is hill-shaped, and the corrected version gives me 5 DE genes, &gt; 0!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8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uncorrected, as the histogram looks fine, and this sample is aneuploid so I expect a lot of DE genes.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08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uncorrected, histogram is fine, aneuploid sample, lots of DE genes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8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Unsure of which to choose here. Aneuploid sample. Both histograms look similar. Just go with corrected to get the most DE genes?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53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Corrected – fixes the hill-shaped histogram and gives us some DE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15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Corrected: fixes hill-shaped histogram and gives us DE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26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Uncorrected: histogram looks fine, aneuploid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52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unsure what to do with this sample. 900 DE genes sounds like a lot for a euploid line, but the correction reduces that number to 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85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Uncorrected, histogram looks fine, aneuploid sample.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87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OF THEM, I am choosing to exclude the aneuploid chromosomes from the normalization procedure because I believe they will be throwing off my data too much if I leave them in. </a:t>
            </a:r>
          </a:p>
          <a:p>
            <a:r>
              <a:rPr lang="en-US" dirty="0"/>
              <a:t>Sample 1, I chose uncorrected over corrected because I still obtained some differentially expressed genes, which is not the case for the corrected p values.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30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unsure what to do with this sample. 900 DE genes sounds like a lot for a euploid line, but the correction reduces that number to 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3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92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4 is aneuploid, so I chose the method that gave me the most DE genes (and the histogram looks correct).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20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Unsure of what to do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6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corrected method since the original has a hill-shaped histogram, and this sample is aneuploid!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02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 method, since it gives me the most DE genes, and this line is aneuploid for two different chromosomes (expecting higher numbers of DE genes)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67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Unsure of what to do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73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 method, like 18, this sample has two aneuploid chromosomes and I would expect a large number of DE genes.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1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97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 method, as it is behaving properly and has a large number of DE genes.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71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corrected method, since the histogram before correction hints at a hill-shape and the corrected method gives me more DE genes.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09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corrected method, since the original histogram is hill-shaped, and the corrected version gives me 5 DE genes, &gt; 0!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12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uncorrected, as the histogram looks fine, and this sample is aneuploid so I expect a lot of DE genes.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3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4 is aneuploid, so I chose the method that gave me the most DE genes (and the histogram looks correct).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Unsure of what to do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4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Unsure of what to do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42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corrected method since the original has a hill-shaped histogram, and this sample is aneuploid!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uncorrected method, since it gives me the most DE genes, and this line is aneuploid for two different chromosomes (expecting higher numbers of DE genes)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41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Unsure of what to do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AEDAC-7101-E042-A764-37C94F8316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2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B884-2F90-2D40-A232-4EF88C936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07C4A-D01E-9E48-973E-8A953AB24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D0F95-3C42-914F-8BDC-BE61A81C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46DF-6F75-E94D-BE82-0D0CAE79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095C0-98BB-F245-B4B5-D415890F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4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54A8-A541-1C4A-952F-2E939556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15144-8334-AA4C-A776-99B834FE1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5FBF-1B3E-AE42-BBD2-7670D0F0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E1B8A-37B9-044E-A559-AFB30E58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C4CE-B859-E74D-8DC9-12AF81EC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1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58F2A-876A-1343-93F1-C9B3C4561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34CF1-A005-474E-B67F-A372AF286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FCB03-6D24-ED4A-B5A6-686BAC892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A1E16-1C78-1D4D-9F42-40A231C5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0CCD3-F4C8-6C42-AC5A-749BCA07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7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6F27-CF2F-744F-9958-A383B7BD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6441-76AE-284B-ADBE-124AD4333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9EF1B-434E-CA4D-9E94-28D80509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A2B7-0AE7-1F4F-B603-80C1BD10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F00E7-D667-CE4C-8213-6291D421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6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EFD3-FA59-1E46-9845-067D86941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9E440-3AA3-B845-9F67-18F2F3B2A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75AA-292E-664D-B3EB-62AE72D3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ED17D-3225-4542-939F-99E329D0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FAC68-F356-8A41-A8EA-EAD3664A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0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2DBB-BE87-3F47-8B4E-9073FC51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21A8B-BFBC-F44F-95E6-7EDD5574C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8CCF6-DC26-EA46-A31F-764A32D58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6AAB4-72BC-1F4C-9F26-C0D8FF7F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EA4A5-F16A-BD48-A92D-9B0F9792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1889B-E204-9D47-ACED-DF2C9C28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1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5CC0-8502-664E-ADA8-7B6A14AC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958FF-EDBA-2F4A-AD63-ECC88514A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38333-E28D-E140-99AC-894211AE5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0DF2A-AAAD-8441-BA00-610074711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7E66DD-7000-9C44-8111-DFA03018A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085E7-C0DF-6342-8D18-24195216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6FD300-C5AE-374B-8A90-D1A5B53A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78502-4B96-6740-8541-4774A176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3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37BD-D8A1-244D-A8B7-A3CD7E6E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1E68B-B2F0-3C4E-9B96-FF6B2A7FB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912-0983-B04B-976E-5D5860CD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5C363-63F2-1240-A2CF-E59801AB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96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E8B01-E42C-A545-82CD-ACD5DD7F7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641A4-F5DA-8B43-8B9F-124C80CA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413E-D8B6-2442-B4F9-15226A42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81E2-A847-6A4D-A7F3-BD5AA2183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BC80-DCE8-F04E-8C97-1A80E21D7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9E2DF-59D4-1149-9AAF-0890DAE3B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C52B7-A72D-5547-873E-E55D97791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123EF-AD6B-BC41-B2BA-134B55DD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36D2D-9B44-D34D-BB4F-A8DFE365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3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D158-7598-8947-B08F-8A2D5255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E04A02-B79F-044A-93CD-5BACDB88A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4E399-B311-C348-8047-8969AEE4F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8F650-5F2D-B544-98AC-E5636393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57E50-A9DA-664A-9130-A86D1FFB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40C75-51D7-6E4F-96EE-A60E69AE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47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054E6-77BE-1143-8504-95E260B8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5C4DB-5852-0F46-A43C-D452B76F8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944-37A3-1441-A6F9-BC454B7F3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9A7A5-DF34-3644-B3F6-76B3398235E7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D4BBB-BEC9-F743-B24C-ED369F23D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BB5D6-F5BF-FF45-A9D4-3AEFF7993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013B4-83B3-0F43-8D59-4BC5F6F7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7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emf"/><Relationship Id="rId4" Type="http://schemas.openxmlformats.org/officeDocument/2006/relationships/image" Target="../media/image197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13" Type="http://schemas.openxmlformats.org/officeDocument/2006/relationships/image" Target="../media/image210.emf"/><Relationship Id="rId3" Type="http://schemas.openxmlformats.org/officeDocument/2006/relationships/image" Target="../media/image200.emf"/><Relationship Id="rId7" Type="http://schemas.openxmlformats.org/officeDocument/2006/relationships/image" Target="../media/image204.emf"/><Relationship Id="rId12" Type="http://schemas.openxmlformats.org/officeDocument/2006/relationships/image" Target="../media/image209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emf"/><Relationship Id="rId11" Type="http://schemas.openxmlformats.org/officeDocument/2006/relationships/image" Target="../media/image208.emf"/><Relationship Id="rId5" Type="http://schemas.openxmlformats.org/officeDocument/2006/relationships/image" Target="../media/image202.emf"/><Relationship Id="rId15" Type="http://schemas.openxmlformats.org/officeDocument/2006/relationships/image" Target="../media/image212.emf"/><Relationship Id="rId10" Type="http://schemas.openxmlformats.org/officeDocument/2006/relationships/image" Target="../media/image207.emf"/><Relationship Id="rId4" Type="http://schemas.openxmlformats.org/officeDocument/2006/relationships/image" Target="../media/image201.emf"/><Relationship Id="rId9" Type="http://schemas.openxmlformats.org/officeDocument/2006/relationships/image" Target="../media/image206.emf"/><Relationship Id="rId14" Type="http://schemas.openxmlformats.org/officeDocument/2006/relationships/image" Target="../media/image211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emf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emf"/><Relationship Id="rId5" Type="http://schemas.openxmlformats.org/officeDocument/2006/relationships/image" Target="../media/image219.svg"/><Relationship Id="rId4" Type="http://schemas.openxmlformats.org/officeDocument/2006/relationships/image" Target="../media/image2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emf"/><Relationship Id="rId5" Type="http://schemas.openxmlformats.org/officeDocument/2006/relationships/image" Target="../media/image200.emf"/><Relationship Id="rId4" Type="http://schemas.openxmlformats.org/officeDocument/2006/relationships/image" Target="../media/image221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svg"/><Relationship Id="rId5" Type="http://schemas.openxmlformats.org/officeDocument/2006/relationships/image" Target="../media/image218.png"/><Relationship Id="rId4" Type="http://schemas.openxmlformats.org/officeDocument/2006/relationships/image" Target="../media/image222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emf"/><Relationship Id="rId4" Type="http://schemas.openxmlformats.org/officeDocument/2006/relationships/image" Target="../media/image223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emf"/><Relationship Id="rId5" Type="http://schemas.openxmlformats.org/officeDocument/2006/relationships/image" Target="../media/image226.emf"/><Relationship Id="rId4" Type="http://schemas.openxmlformats.org/officeDocument/2006/relationships/image" Target="../media/image225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svg"/><Relationship Id="rId3" Type="http://schemas.openxmlformats.org/officeDocument/2006/relationships/image" Target="../media/image2.png"/><Relationship Id="rId7" Type="http://schemas.openxmlformats.org/officeDocument/2006/relationships/image" Target="../media/image2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svg"/><Relationship Id="rId5" Type="http://schemas.openxmlformats.org/officeDocument/2006/relationships/image" Target="../media/image228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1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16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2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24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2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3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36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4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44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4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5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56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6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64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6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7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76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8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7" Type="http://schemas.openxmlformats.org/officeDocument/2006/relationships/image" Target="../media/image248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gruyter.com/view/j/sagmb.2014.13.issue-6/sagmb-2013-0074/sagmb-2013-0074.xml" TargetMode="External"/><Relationship Id="rId2" Type="http://schemas.openxmlformats.org/officeDocument/2006/relationships/hyperlink" Target="http://strimmerlab.org/software/fdrtool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(null)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(null)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(null)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(null)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(null)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fdrtool/index.html" TargetMode="External"/><Relationship Id="rId3" Type="http://schemas.openxmlformats.org/officeDocument/2006/relationships/hyperlink" Target="https://support.bioconductor.org/p/94020/" TargetMode="External"/><Relationship Id="rId7" Type="http://schemas.openxmlformats.org/officeDocument/2006/relationships/hyperlink" Target="http://varianceexplained.org/statistics/interpreting-pvalue-histogram/" TargetMode="External"/><Relationship Id="rId2" Type="http://schemas.openxmlformats.org/officeDocument/2006/relationships/hyperlink" Target="https://support.bioconductor.org/p/10231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bioconductor.org/p/71438/#71476" TargetMode="External"/><Relationship Id="rId5" Type="http://schemas.openxmlformats.org/officeDocument/2006/relationships/hyperlink" Target="https://support.bioconductor.org/p/35556/" TargetMode="External"/><Relationship Id="rId4" Type="http://schemas.openxmlformats.org/officeDocument/2006/relationships/hyperlink" Target="https://support.bioconductor.org/p/93333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(null)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(null)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(null)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(null)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(null)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(null)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(null)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(null)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(null)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(null)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(null)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(null)"/><Relationship Id="rId2" Type="http://schemas.openxmlformats.org/officeDocument/2006/relationships/image" Target="../media/image131.(null)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(null)"/><Relationship Id="rId2" Type="http://schemas.openxmlformats.org/officeDocument/2006/relationships/image" Target="../media/image133.(null)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(null)"/><Relationship Id="rId2" Type="http://schemas.openxmlformats.org/officeDocument/2006/relationships/image" Target="../media/image135.(null)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(null)"/><Relationship Id="rId2" Type="http://schemas.openxmlformats.org/officeDocument/2006/relationships/image" Target="../media/image137.(null)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(null)"/><Relationship Id="rId2" Type="http://schemas.openxmlformats.org/officeDocument/2006/relationships/image" Target="../media/image139.(null)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(null)"/><Relationship Id="rId2" Type="http://schemas.openxmlformats.org/officeDocument/2006/relationships/image" Target="../media/image141.(null)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(null)"/><Relationship Id="rId2" Type="http://schemas.openxmlformats.org/officeDocument/2006/relationships/image" Target="../media/image143.(null)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13" Type="http://schemas.openxmlformats.org/officeDocument/2006/relationships/image" Target="../media/image186.e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12" Type="http://schemas.openxmlformats.org/officeDocument/2006/relationships/image" Target="../media/image185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emf"/><Relationship Id="rId11" Type="http://schemas.openxmlformats.org/officeDocument/2006/relationships/image" Target="../media/image184.emf"/><Relationship Id="rId5" Type="http://schemas.openxmlformats.org/officeDocument/2006/relationships/image" Target="../media/image178.emf"/><Relationship Id="rId10" Type="http://schemas.openxmlformats.org/officeDocument/2006/relationships/image" Target="../media/image183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3" Type="http://schemas.openxmlformats.org/officeDocument/2006/relationships/image" Target="../media/image188.emf"/><Relationship Id="rId7" Type="http://schemas.openxmlformats.org/officeDocument/2006/relationships/image" Target="../media/image192.emf"/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emf"/><Relationship Id="rId5" Type="http://schemas.openxmlformats.org/officeDocument/2006/relationships/image" Target="../media/image190.emf"/><Relationship Id="rId4" Type="http://schemas.openxmlformats.org/officeDocument/2006/relationships/image" Target="../media/image189.emf"/><Relationship Id="rId9" Type="http://schemas.openxmlformats.org/officeDocument/2006/relationships/image" Target="../media/image19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01F2-A3FC-8B45-B035-7705C4F69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Null model correction with </a:t>
            </a:r>
            <a:r>
              <a:rPr lang="en-US" dirty="0" err="1"/>
              <a:t>fdrtool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973F8-2A99-4440-B25C-D61DE5E40A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Aneuploidy project</a:t>
            </a:r>
          </a:p>
          <a:p>
            <a:r>
              <a:rPr lang="en-US" dirty="0"/>
              <a:t>Holly McQueary</a:t>
            </a:r>
          </a:p>
          <a:p>
            <a:r>
              <a:rPr lang="en-US" dirty="0"/>
              <a:t>Summer 2018</a:t>
            </a:r>
          </a:p>
        </p:txBody>
      </p:sp>
    </p:spTree>
    <p:extLst>
      <p:ext uri="{BB962C8B-B14F-4D97-AF65-F5344CB8AC3E}">
        <p14:creationId xmlns:p14="http://schemas.microsoft.com/office/powerpoint/2010/main" val="244077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6" y="1555965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D06ED-93D8-7640-B3C9-4D1629F28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50" y="1749249"/>
            <a:ext cx="4200070" cy="257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B8E2FB-29D5-5241-BB7A-E0E85E0A7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50" y="4384610"/>
            <a:ext cx="4232727" cy="2311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D8F539-D519-A54D-A0BD-DF10DB4D2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977" y="1829748"/>
            <a:ext cx="4370593" cy="2420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DECD16-A405-7F4A-BFF4-78B7DD6AE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770" y="4250384"/>
            <a:ext cx="3972457" cy="2120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488180-6928-3A4E-8081-57C0183620F2}"/>
              </a:ext>
            </a:extLst>
          </p:cNvPr>
          <p:cNvSpPr txBox="1"/>
          <p:nvPr/>
        </p:nvSpPr>
        <p:spPr>
          <a:xfrm>
            <a:off x="5194875" y="422471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5FA56-88B4-B149-AB3E-F8A112B49309}"/>
              </a:ext>
            </a:extLst>
          </p:cNvPr>
          <p:cNvSpPr txBox="1"/>
          <p:nvPr/>
        </p:nvSpPr>
        <p:spPr>
          <a:xfrm>
            <a:off x="8104540" y="24079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AFF85-B47A-3649-8078-2BB56FA3B864}"/>
              </a:ext>
            </a:extLst>
          </p:cNvPr>
          <p:cNvSpPr txBox="1"/>
          <p:nvPr/>
        </p:nvSpPr>
        <p:spPr>
          <a:xfrm>
            <a:off x="3706895" y="23573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~900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8F1BE-F0F6-8B47-B113-5F5F1CFAB1DF}"/>
              </a:ext>
            </a:extLst>
          </p:cNvPr>
          <p:cNvSpPr txBox="1"/>
          <p:nvPr/>
        </p:nvSpPr>
        <p:spPr>
          <a:xfrm>
            <a:off x="9739159" y="424746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5A6F011F-463B-9D4F-8301-1C85DAE10E25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91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8CA4-B2F0-9245-AD5A-3BA7C72F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 histograms: subset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1BC62-F084-F94B-96D5-384F1EAD7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033" y="1560449"/>
            <a:ext cx="1181327" cy="1528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4D57-42F9-EB4B-B84E-EF75BC8B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38" y="1560449"/>
            <a:ext cx="1181327" cy="1528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4703B-C18F-4941-A413-107070027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32" y="1560450"/>
            <a:ext cx="1181327" cy="1528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6CDD4B-366C-4B49-89EA-12B0CA28B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23" y="1560449"/>
            <a:ext cx="1178537" cy="15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63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BC9A185-752A-924E-AE5E-9D32E9F3FD1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9885633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202024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36918614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4846092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2198828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18236943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91344532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6171596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70421788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24165339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5751077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882400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6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1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80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16775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B7D82A4-F401-CD4A-B55D-DC494A8B33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72343"/>
            <a:ext cx="9893799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without aneuploid chromosomes: </a:t>
            </a:r>
            <a:br>
              <a:rPr lang="en-US" dirty="0"/>
            </a:br>
            <a:r>
              <a:rPr lang="en-US" dirty="0"/>
              <a:t>Default Null Variance</a:t>
            </a:r>
          </a:p>
        </p:txBody>
      </p:sp>
    </p:spTree>
    <p:extLst>
      <p:ext uri="{BB962C8B-B14F-4D97-AF65-F5344CB8AC3E}">
        <p14:creationId xmlns:p14="http://schemas.microsoft.com/office/powerpoint/2010/main" val="14916045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4148-3ABB-4E46-8A69-784244435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without aneuploid chromosomes: </a:t>
            </a:r>
            <a:br>
              <a:rPr lang="en-US" dirty="0"/>
            </a:br>
            <a:r>
              <a:rPr lang="en-US" dirty="0"/>
              <a:t>Default Null Variance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25C7C9-8777-6142-AD96-7EC4EF995F2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367631364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4637710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6645316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3908483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6480803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1771692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51859210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9146001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779782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112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49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59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61 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20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221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1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8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9603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75ED-46D2-7E41-9EF0-A1455E8A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without aneuploid chromosomes: histograms of p-values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766FA-F6FD-BC47-A0F1-128116B04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91" y="1690688"/>
            <a:ext cx="1445845" cy="1871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CF9FD-ADF5-0049-82D5-D28B3FA7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936" y="1690688"/>
            <a:ext cx="1445846" cy="1871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F0FC9-FB12-4D4E-A894-66975762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561" y="1679636"/>
            <a:ext cx="1462926" cy="1893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65758-4844-1F45-9C37-A0E3943DF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732" y="1690689"/>
            <a:ext cx="1445845" cy="1871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4DADB7-8F81-8A4F-AC30-844E2FDCA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124" y="1668585"/>
            <a:ext cx="1462926" cy="189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5318E7-3462-2F48-9458-7D2C45A60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4994" y="1668584"/>
            <a:ext cx="1462926" cy="1893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D9B687-30DB-9E4F-AFA1-A73D42CC0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4467" y="1690688"/>
            <a:ext cx="1467639" cy="1899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D4339-321B-A044-B74A-80832537FF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091" y="3876262"/>
            <a:ext cx="1562582" cy="2022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183E0D-9766-3645-9D86-46009057B2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9936" y="3876262"/>
            <a:ext cx="1562582" cy="20221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F427A8-9019-E145-BDA4-738192E262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2518" y="3876262"/>
            <a:ext cx="1562582" cy="20221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0341F8-D3E1-6040-AE89-1202BD92EF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7141" y="3876262"/>
            <a:ext cx="1562896" cy="20225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42F2D6-3B59-CD4D-BF09-FBF455FB31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2079" y="3876263"/>
            <a:ext cx="1562581" cy="20221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94498A-74D6-5242-80E1-BAC8EF895B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6702" y="3876262"/>
            <a:ext cx="1562582" cy="20221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F0FC94-CE41-8D42-9B6F-F4CF0854A7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9779" y="3876262"/>
            <a:ext cx="1562582" cy="20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314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75ED-46D2-7E41-9EF0-A1455E8A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without aneuploid chromosomes: histograms of p-values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40EF5-2DA0-6840-AACD-C223AB07F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72" y="1669014"/>
            <a:ext cx="2181748" cy="28234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EC399A-58D9-9342-A7B8-8BA5819B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28" y="1706335"/>
            <a:ext cx="2181749" cy="282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FDFD4-E5CA-564D-B172-E2854EA97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018" y="1736241"/>
            <a:ext cx="2148252" cy="2780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FD98CA-D90E-D94B-A029-419C5C1CF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711" y="1704131"/>
            <a:ext cx="2183452" cy="2825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54B60B-48DD-FB4A-86DC-2E3FCF1E7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604" y="1736241"/>
            <a:ext cx="2129800" cy="27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496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4172-B5FA-6845-BE41-CBD6C826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with all chromosomes: </a:t>
            </a:r>
            <a:br>
              <a:rPr lang="en-US" dirty="0"/>
            </a:br>
            <a:r>
              <a:rPr lang="en-US" dirty="0"/>
              <a:t>Corrected Null Variance with </a:t>
            </a:r>
            <a:r>
              <a:rPr lang="en-US" dirty="0" err="1"/>
              <a:t>fdrtool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5CE08F-8394-E140-BFE2-B4610D05BAF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40229" y="1890939"/>
          <a:ext cx="10515600" cy="3784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92550086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26768316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75810176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73262073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52138142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94953516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4883007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75592784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2306046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09295839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5673665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03023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4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59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8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8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</a:t>
                      </a:r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78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8427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FC8C-ECF2-DA40-AAB4-4283A22C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 all chromosomes: </a:t>
            </a:r>
            <a:br>
              <a:rPr lang="en-US" dirty="0"/>
            </a:br>
            <a:r>
              <a:rPr lang="en-US" dirty="0"/>
              <a:t>Corrected Null Variance with </a:t>
            </a:r>
            <a:r>
              <a:rPr lang="en-US" dirty="0" err="1"/>
              <a:t>fdrtool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18B74-9FA8-2048-BE4A-8F4743A9F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EBB13C-0542-D34E-8A8E-7DFC3D9CDD7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825625"/>
          <a:ext cx="10515600" cy="2392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92550086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26768316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5810176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73262073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2138142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4953516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488300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75592784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306046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92958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21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49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59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61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4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59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8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8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5586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4172-B5FA-6845-BE41-CBD6C826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without aneuploid chromosomes: </a:t>
            </a:r>
            <a:br>
              <a:rPr lang="en-US" dirty="0"/>
            </a:br>
            <a:r>
              <a:rPr lang="en-US" dirty="0"/>
              <a:t>Corrected Null Variance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49474-E729-6E46-968F-729496EA2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5137AF1C-80F4-4E4C-8280-EEAEB211A20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825625"/>
          <a:ext cx="10515600" cy="3845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9885633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202024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36918614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4846092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2198828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18236943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91344532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6171596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70421788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24165339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5751077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882400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6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31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80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1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16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</a:t>
                      </a:r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1.158232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2.024353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1.222808 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0.8202633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1.605019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084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1318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F03D-D613-B94C-B9C0-F1239114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6928-57E3-164C-9142-C4A495794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03BB0E-EB3F-AC4E-BAF2-62347AB3B04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36171" y="2489653"/>
          <a:ext cx="10515600" cy="2763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367631364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4637710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6645316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3908483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6480803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1771692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51859210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99146001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7797824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112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49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59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61 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20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221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1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8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</a:t>
                      </a:r>
                      <a:r>
                        <a:rPr lang="en-US" dirty="0" err="1"/>
                        <a:t>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0.6499842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57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0888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Comparison with methods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C24AF2E-42B9-0D45-ACEC-FD69E16E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7" y="1690688"/>
            <a:ext cx="3659258" cy="473551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C96C4-0EF9-7D43-84FE-A5A3285F6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0092" y="1690688"/>
            <a:ext cx="3659258" cy="47355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WITHOUT, Corrected 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2336" y="364763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42961-4EBA-AC47-9FCB-A66BD7365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711" y="1924511"/>
            <a:ext cx="3482003" cy="45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EFB93-4ACE-8341-823A-8CB18ACF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783462"/>
            <a:ext cx="4125686" cy="2376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64B92-5D42-D841-BB56-A5D08388D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27" y="4402961"/>
            <a:ext cx="3603171" cy="1958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2E2C8-8748-CA4A-9906-EDEC740E0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86" y="1713316"/>
            <a:ext cx="4793953" cy="2689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547573-E176-1B4C-9FA2-41E5AE671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039" y="4424733"/>
            <a:ext cx="4267200" cy="228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40DB15-8E42-2845-9DAA-558E8F2E7461}"/>
              </a:ext>
            </a:extLst>
          </p:cNvPr>
          <p:cNvSpPr txBox="1"/>
          <p:nvPr/>
        </p:nvSpPr>
        <p:spPr>
          <a:xfrm>
            <a:off x="5194875" y="422471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BBE8-8746-1342-8D7D-D3D5ADBB7D00}"/>
              </a:ext>
            </a:extLst>
          </p:cNvPr>
          <p:cNvSpPr txBox="1"/>
          <p:nvPr/>
        </p:nvSpPr>
        <p:spPr>
          <a:xfrm>
            <a:off x="8031698" y="230423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177D8-98BA-9448-BFA5-3A13330CA40B}"/>
              </a:ext>
            </a:extLst>
          </p:cNvPr>
          <p:cNvSpPr txBox="1"/>
          <p:nvPr/>
        </p:nvSpPr>
        <p:spPr>
          <a:xfrm>
            <a:off x="3564167" y="221382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05AAD-9E22-1B42-AAAD-B232F13565A7}"/>
              </a:ext>
            </a:extLst>
          </p:cNvPr>
          <p:cNvSpPr txBox="1"/>
          <p:nvPr/>
        </p:nvSpPr>
        <p:spPr>
          <a:xfrm>
            <a:off x="10678306" y="44247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7EB865C2-AEB0-B145-96C0-C5A370F0C2D9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016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WITHOUT, Corrected 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06FF3F-3767-824F-97DE-52387412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572" y="1942307"/>
            <a:ext cx="3625584" cy="4691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33E53-342C-184E-8A31-00FA33992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30" y="1783462"/>
            <a:ext cx="3650106" cy="4723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D77CD-4E3B-5B4F-A9C7-FAE2445B2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26" y="1783462"/>
            <a:ext cx="3650104" cy="47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258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WITHOUT, Corrected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59C34-BE8D-434E-B156-71BF9EBD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7" y="1690688"/>
            <a:ext cx="3627474" cy="4694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7703A-ED3D-CE43-B9E9-654DD58E1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41" y="1734037"/>
            <a:ext cx="3560482" cy="4607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0F1D3-0504-E343-BEC1-5D12D1CB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724" y="1734038"/>
            <a:ext cx="3593978" cy="465103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0513" y="35126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68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      WITHOUT, Corrected </a:t>
            </a:r>
            <a:r>
              <a:rPr lang="en-US" dirty="0" err="1"/>
              <a:t>PValues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91120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21: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WITHOUT, Corrected 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B5320A-9746-1243-9BA6-CCCC9B2EB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589" y="1783462"/>
            <a:ext cx="3622788" cy="4688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69490-7413-AC4B-95E9-1838F4BD3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90" y="1783462"/>
            <a:ext cx="3713180" cy="48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68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69: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956930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WITHOUT, Corrected 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CC724-3A10-6645-AE17-4945D4637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541" y="2077241"/>
            <a:ext cx="3411682" cy="4415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97957-CB3E-9046-B55E-1C2E35CC7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459" y="2317604"/>
            <a:ext cx="3183082" cy="4119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AE8F6-4444-5545-A34F-F725EBEE1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317604"/>
            <a:ext cx="3040212" cy="39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221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6067-C294-CF4A-8D44-40DF2759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slides have these properties: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A6E9-204D-DA4A-8D34-35D2656E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full dataset (i.e. all samples, regardless of replicate #)</a:t>
            </a:r>
          </a:p>
          <a:p>
            <a:r>
              <a:rPr lang="en-US" dirty="0"/>
              <a:t>Using default </a:t>
            </a:r>
            <a:r>
              <a:rPr lang="en-US" dirty="0" err="1"/>
              <a:t>DESeq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All chromosomes included in normalization</a:t>
            </a:r>
          </a:p>
          <a:p>
            <a:r>
              <a:rPr lang="en-US" dirty="0"/>
              <a:t>Using default results() function parameters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329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3112302" y="1341052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D4947-DA41-3649-83B7-F35FE07B407A}"/>
              </a:ext>
            </a:extLst>
          </p:cNvPr>
          <p:cNvSpPr txBox="1"/>
          <p:nvPr/>
        </p:nvSpPr>
        <p:spPr>
          <a:xfrm>
            <a:off x="239485" y="2735743"/>
            <a:ext cx="15893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61EB2-15C4-5E44-9260-DAAAA6FD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1690688"/>
            <a:ext cx="4038600" cy="2534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F4D14-0A45-FC42-AC39-E9EF44133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9" y="4224712"/>
            <a:ext cx="3987468" cy="2176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67BCA8-213A-C44B-94BC-CF28023DC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56" y="1710384"/>
            <a:ext cx="4147458" cy="2340138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43E48890-F954-BA49-8F13-598E310B4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6010" y="5016875"/>
            <a:ext cx="914400" cy="9144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7214" y="4660793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FD0BCE-7C10-894E-8539-F7752E666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009" y="4050522"/>
            <a:ext cx="4367318" cy="232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593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D06ED-93D8-7640-B3C9-4D1629F28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50" y="1749249"/>
            <a:ext cx="4200070" cy="257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B8E2FB-29D5-5241-BB7A-E0E85E0A7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250" y="4384610"/>
            <a:ext cx="4232727" cy="2311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D8F539-D519-A54D-A0BD-DF10DB4D2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977" y="1829748"/>
            <a:ext cx="4370593" cy="2420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DECD16-A405-7F4A-BFF4-78B7DD6AE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770" y="4250384"/>
            <a:ext cx="3972457" cy="21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090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EFB93-4ACE-8341-823A-8CB18ACF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783462"/>
            <a:ext cx="4125686" cy="2376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64B92-5D42-D841-BB56-A5D08388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927" y="4402961"/>
            <a:ext cx="3603171" cy="1958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2E2C8-8748-CA4A-9906-EDEC740E0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286" y="1713316"/>
            <a:ext cx="4793953" cy="2689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547573-E176-1B4C-9FA2-41E5AE671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039" y="4424733"/>
            <a:ext cx="4267200" cy="228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26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8611" y="488844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E8605-17DC-CF47-A947-0030AAAE3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243" y="1783462"/>
            <a:ext cx="3880757" cy="2385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84FDE-CAD3-1E4D-91C5-3CCBC0728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428" y="4261947"/>
            <a:ext cx="3995057" cy="2196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1022F4-9DF8-CF45-BA1C-FC9BC81E2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443" y="1814407"/>
            <a:ext cx="4501139" cy="2462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69BB4-1D35-1448-8DA2-D776930A1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3683" y="4169173"/>
            <a:ext cx="4490561" cy="24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4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E8605-17DC-CF47-A947-0030AAAE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243" y="1783462"/>
            <a:ext cx="3880757" cy="2385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84FDE-CAD3-1E4D-91C5-3CCBC0728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28" y="4261947"/>
            <a:ext cx="3995057" cy="2196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1022F4-9DF8-CF45-BA1C-FC9BC81E2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443" y="1814407"/>
            <a:ext cx="4501139" cy="2462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69BB4-1D35-1448-8DA2-D776930A1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683" y="4169173"/>
            <a:ext cx="4490561" cy="2457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1E052-0081-8B43-A7EC-7E999F6433BC}"/>
              </a:ext>
            </a:extLst>
          </p:cNvPr>
          <p:cNvSpPr txBox="1"/>
          <p:nvPr/>
        </p:nvSpPr>
        <p:spPr>
          <a:xfrm>
            <a:off x="5194875" y="42247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3A021-CB42-E648-892D-202018D74A48}"/>
              </a:ext>
            </a:extLst>
          </p:cNvPr>
          <p:cNvSpPr txBox="1"/>
          <p:nvPr/>
        </p:nvSpPr>
        <p:spPr>
          <a:xfrm>
            <a:off x="8383775" y="205593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08F05-20D3-4041-9791-01C9723DF5F7}"/>
              </a:ext>
            </a:extLst>
          </p:cNvPr>
          <p:cNvSpPr txBox="1"/>
          <p:nvPr/>
        </p:nvSpPr>
        <p:spPr>
          <a:xfrm>
            <a:off x="3485361" y="20371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DC1BD-7C7B-5540-B08A-B09D9B804F32}"/>
              </a:ext>
            </a:extLst>
          </p:cNvPr>
          <p:cNvSpPr txBox="1"/>
          <p:nvPr/>
        </p:nvSpPr>
        <p:spPr>
          <a:xfrm>
            <a:off x="9839758" y="404004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D4EFB6-BE3B-5A49-A52D-CA61329D5781}"/>
              </a:ext>
            </a:extLst>
          </p:cNvPr>
          <p:cNvSpPr/>
          <p:nvPr/>
        </p:nvSpPr>
        <p:spPr>
          <a:xfrm>
            <a:off x="6374128" y="1440007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706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188DD-2CDC-6547-8C6D-B7075A74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43" y="1896854"/>
            <a:ext cx="4016143" cy="2455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3114EE-A0AC-BA42-AB0B-A45EFB566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399" y="4352376"/>
            <a:ext cx="3864429" cy="21166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5F40D-3A5B-9245-BE3E-07AB44DD2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686" y="1783462"/>
            <a:ext cx="4485944" cy="2359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7ED568-A1EA-A643-B669-EF7F7285D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043" y="4352376"/>
            <a:ext cx="4169229" cy="226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579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8997A-26FA-7243-B510-75342D050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58" y="1851004"/>
            <a:ext cx="3929743" cy="2353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2411A-16F9-5B4B-99BC-A1D87ACDE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484" y="4204590"/>
            <a:ext cx="4691743" cy="2591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13653-4506-1044-BCA9-5835DE46C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741" y="1851004"/>
            <a:ext cx="4932165" cy="2550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599E90-E6E4-9340-9F13-2C1CD06C2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649" y="4204590"/>
            <a:ext cx="4452257" cy="24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776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58E2F-DD1B-2E44-B7C3-6AACB3BB7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22" y="1795453"/>
            <a:ext cx="4194870" cy="2509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64973-41B7-734F-8A7E-E201D9B3E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142" y="4410168"/>
            <a:ext cx="3690257" cy="20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4D3DBE-EC9A-AC4C-A65F-FD0FE0CD5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514" y="1984081"/>
            <a:ext cx="4095676" cy="21326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FCD5D-233D-3D4E-AF11-64F91EE64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423" y="4265003"/>
            <a:ext cx="4299857" cy="23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840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45D56-5559-6440-910C-05DFB55C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36" y="1783462"/>
            <a:ext cx="4181022" cy="2563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C641C-3AA5-B247-B625-7C4EC5564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36" y="4439533"/>
            <a:ext cx="4042762" cy="2271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9257E-1C5D-BD46-86AC-4501C3999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658" y="1939443"/>
            <a:ext cx="4347402" cy="2251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0E1BD3-0DD6-E544-9311-0A9696009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229" y="4190776"/>
            <a:ext cx="4517571" cy="247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841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DCBED-049A-7D41-BD39-B168AA6C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536" y="1690688"/>
            <a:ext cx="4349750" cy="2658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6BE10-993A-3646-9F47-B95ACF0D9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784" y="4428691"/>
            <a:ext cx="3857253" cy="2153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2E92B-FE13-F441-BD6E-FCC632E81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286" y="2003671"/>
            <a:ext cx="4127407" cy="2210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A0676-2361-8540-B178-C68EF89A2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152" y="4214378"/>
            <a:ext cx="4230133" cy="22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387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C3ADF-1EFC-3346-8AEA-EFF21E35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622" y="1757071"/>
            <a:ext cx="4073978" cy="2590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4C6CB-D77E-2F48-BB64-1443751F9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596" y="4305403"/>
            <a:ext cx="4168029" cy="2329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FA0357-5315-A546-A58E-6186E65B0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625" y="1783462"/>
            <a:ext cx="5048308" cy="2662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18ACFB-3576-EF4C-975B-A59CA70C2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4330178"/>
            <a:ext cx="4648200" cy="25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938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54CCA-EA85-4E40-B7E0-2E0FBC9FF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028" y="1793651"/>
            <a:ext cx="4136571" cy="2631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15D17-9769-E845-A7F5-09DA2855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719" y="4435126"/>
            <a:ext cx="3964880" cy="223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0572F-AFFB-6B4E-A30B-FE3D24048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827" y="1793651"/>
            <a:ext cx="4122758" cy="2167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C5458-3E0B-E542-A80E-19BD84507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518" y="3971004"/>
            <a:ext cx="4136571" cy="221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95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2331B-80E6-6C4F-881A-7418B0BD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971" y="1783462"/>
            <a:ext cx="4103914" cy="2576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04460-484C-B849-9769-8CBDF4D76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057" y="4452841"/>
            <a:ext cx="3526971" cy="1982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8BC226-82B4-F542-897B-4A2752BAC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845" y="1783462"/>
            <a:ext cx="4962269" cy="2576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C1F33-1E07-1845-852B-4C611B7F5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759" y="4007111"/>
            <a:ext cx="4742440" cy="25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48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6A750-E79C-604D-B339-C56551894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06" y="1783462"/>
            <a:ext cx="4142922" cy="262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3C6C1-3151-9A43-A9B6-A6A35AFB2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352" y="4406916"/>
            <a:ext cx="3895970" cy="214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37F4A-9497-D147-9AAC-49F86D15B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934" y="1783462"/>
            <a:ext cx="5079007" cy="26234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7A3CB6-B82A-4249-A5E6-AFCC6C441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977" y="4428688"/>
            <a:ext cx="4411193" cy="242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970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7B513-C461-FC4B-9A34-BFEA92F7D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992" y="1783462"/>
            <a:ext cx="4168322" cy="2609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7715C9-E900-5D40-879B-0BC9B3756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642" y="4485865"/>
            <a:ext cx="3677425" cy="208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B062F-0AE5-424A-8D84-E1D4C5E8C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524" y="1987594"/>
            <a:ext cx="4657033" cy="24982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21F95A-A911-1545-94EF-B669CBAC3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443" y="4178329"/>
            <a:ext cx="4898571" cy="26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0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188DD-2CDC-6547-8C6D-B7075A74A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43" y="1896854"/>
            <a:ext cx="4016143" cy="2455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3114EE-A0AC-BA42-AB0B-A45EFB56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399" y="4352376"/>
            <a:ext cx="3864429" cy="21166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5F40D-3A5B-9245-BE3E-07AB44DD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686" y="1783462"/>
            <a:ext cx="4485944" cy="2359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7ED568-A1EA-A643-B669-EF7F7285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043" y="4352376"/>
            <a:ext cx="4169229" cy="2260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C258B-2C84-274D-A8A7-8DC0D3C59EB3}"/>
              </a:ext>
            </a:extLst>
          </p:cNvPr>
          <p:cNvSpPr txBox="1"/>
          <p:nvPr/>
        </p:nvSpPr>
        <p:spPr>
          <a:xfrm>
            <a:off x="5194875" y="422471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C028A-F835-384A-83E6-1D8C4FFEBB25}"/>
              </a:ext>
            </a:extLst>
          </p:cNvPr>
          <p:cNvSpPr txBox="1"/>
          <p:nvPr/>
        </p:nvSpPr>
        <p:spPr>
          <a:xfrm>
            <a:off x="8278156" y="22400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~2200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70D13-EFD1-E940-B090-2EBBE06809BF}"/>
              </a:ext>
            </a:extLst>
          </p:cNvPr>
          <p:cNvSpPr txBox="1"/>
          <p:nvPr/>
        </p:nvSpPr>
        <p:spPr>
          <a:xfrm>
            <a:off x="3765877" y="244242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F3CC96-E4D1-0C4C-BDB9-C5BC7E934DC1}"/>
              </a:ext>
            </a:extLst>
          </p:cNvPr>
          <p:cNvSpPr txBox="1"/>
          <p:nvPr/>
        </p:nvSpPr>
        <p:spPr>
          <a:xfrm>
            <a:off x="9772813" y="416771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40CF2A4C-D772-4D4D-A406-BA91018067E4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399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46629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3B49C-782F-E442-8536-B1769DE6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28" y="1783462"/>
            <a:ext cx="4018643" cy="2535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7E8930-A971-9049-BAFD-24D917213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500" y="4411943"/>
            <a:ext cx="3666498" cy="2049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0A9D3E-DB44-F749-9714-B5D86839A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071" y="1876236"/>
            <a:ext cx="4806587" cy="25357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27E78-5F32-FC47-86D0-A56F872C9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698" y="4316289"/>
            <a:ext cx="4321629" cy="23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43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6493F-B354-5640-A2C6-78B39AE79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990" y="1784567"/>
            <a:ext cx="4077481" cy="2520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66A3D-9806-C847-A536-B999EDE80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749" y="4305403"/>
            <a:ext cx="3816722" cy="2121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DE8B2-5F2C-8E4E-8979-7FC90B145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471" y="1783462"/>
            <a:ext cx="4374538" cy="2350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57EA0E-C6CF-0A49-8249-70648E60A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2661" y="4159155"/>
            <a:ext cx="4158343" cy="226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64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6AAB7-77BF-0E4F-B81A-FAC56C5CF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726" y="1783462"/>
            <a:ext cx="4092122" cy="2561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17FCC-2E48-1A45-954A-0796A0A90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191" y="4438159"/>
            <a:ext cx="3842657" cy="2108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2EC39-A520-3948-84C7-C7F1092C2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745" y="1783461"/>
            <a:ext cx="4884912" cy="26546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81E34-9311-0E45-A4C2-CAC4D24BEB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6943" y="4345385"/>
            <a:ext cx="4408714" cy="24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03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03842-989D-444C-8B9E-8DD351D9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3" y="1783462"/>
            <a:ext cx="3831768" cy="2324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6F75DA-6B55-5543-AB89-B9B443592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3" y="4305403"/>
            <a:ext cx="3603171" cy="1948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DF68B-5EBB-FD4B-80AD-E30D66D7C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615" y="1783462"/>
            <a:ext cx="4252686" cy="2178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F8D3DA-6FF0-9342-BD76-4426C285F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425" y="3962379"/>
            <a:ext cx="4348146" cy="23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101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5B3CE-934E-BD46-8E2F-7DF313D3E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184" y="1783462"/>
            <a:ext cx="3984171" cy="251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96F84-B814-FE4B-89AD-88A1E9531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184" y="4299781"/>
            <a:ext cx="3931416" cy="2174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D6AB1D-96F3-2146-9F04-AD8B6D797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739" y="1783462"/>
            <a:ext cx="4947666" cy="2712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DE233-170A-D548-B1BA-0524807B8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243" y="4299781"/>
            <a:ext cx="4604657" cy="25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395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77: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17BBB-C78A-0142-87DE-BBFD4AE3F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07" y="1801032"/>
            <a:ext cx="4086678" cy="2504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206BF-F8E9-094A-A4E9-B28EDF045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003" y="4415747"/>
            <a:ext cx="3915682" cy="2173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C566D-53A4-5841-9136-F2C6B286A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685" y="1801032"/>
            <a:ext cx="4532926" cy="2363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CB7874-9213-E944-9346-D27F127AC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057" y="4273960"/>
            <a:ext cx="4441371" cy="24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813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6067-C294-CF4A-8D44-40DF2759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slides have these properties: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A6E9-204D-DA4A-8D34-35D2656E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only lines that are behaving</a:t>
            </a:r>
          </a:p>
          <a:p>
            <a:pPr lvl="1"/>
            <a:r>
              <a:rPr lang="en-US" dirty="0"/>
              <a:t>Excluding: 7, 21, 31, 66, 69 </a:t>
            </a:r>
          </a:p>
          <a:p>
            <a:r>
              <a:rPr lang="en-US" dirty="0"/>
              <a:t>Using default </a:t>
            </a:r>
            <a:r>
              <a:rPr lang="en-US" dirty="0" err="1"/>
              <a:t>DESeq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All chromosomes included in normalization</a:t>
            </a:r>
          </a:p>
          <a:p>
            <a:r>
              <a:rPr lang="en-US" dirty="0"/>
              <a:t>Using default results() function parameters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035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D40A4-9D43-5045-9D25-4CBC7B8FD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371" y="1866107"/>
            <a:ext cx="4615543" cy="2481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7671B-0EAA-A245-B9A0-891A5FA32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228" y="4305403"/>
            <a:ext cx="4125686" cy="2314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F9A43C-C781-3040-9EF9-4EE4E10D0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458" y="1990887"/>
            <a:ext cx="3730587" cy="21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4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D221F-9ED4-1D44-8683-9A38B9496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514" y="1942307"/>
            <a:ext cx="4582886" cy="250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9553B-08D0-E644-B94F-87CD2016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485" y="4447436"/>
            <a:ext cx="4386943" cy="2403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160A7-6852-F544-A430-73C46007F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28" y="1942307"/>
            <a:ext cx="5237141" cy="28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416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A5DDF-CD65-6D48-B12E-7940BE2A3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085" y="1783462"/>
            <a:ext cx="4201886" cy="2292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A00E6-75B6-7248-924F-D0F31E09A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056" y="4018933"/>
            <a:ext cx="5072744" cy="2839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11324-8186-5E45-90BA-143C5EF07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971" y="1803079"/>
            <a:ext cx="4531743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5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8997A-26FA-7243-B510-75342D05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8" y="1851004"/>
            <a:ext cx="3929743" cy="2353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2411A-16F9-5B4B-99BC-A1D87ACDE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484" y="4204590"/>
            <a:ext cx="4691743" cy="2591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13653-4506-1044-BCA9-5835DE46C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741" y="1851004"/>
            <a:ext cx="4932165" cy="2550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599E90-E6E4-9340-9F13-2C1CD06C2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649" y="4204590"/>
            <a:ext cx="4452257" cy="24256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2CAA6C-3D0C-184F-B0C1-A7CF51AE0104}"/>
              </a:ext>
            </a:extLst>
          </p:cNvPr>
          <p:cNvSpPr txBox="1"/>
          <p:nvPr/>
        </p:nvSpPr>
        <p:spPr>
          <a:xfrm>
            <a:off x="5194875" y="422471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0720C-369C-8244-8A37-A1420C7858C8}"/>
              </a:ext>
            </a:extLst>
          </p:cNvPr>
          <p:cNvSpPr txBox="1"/>
          <p:nvPr/>
        </p:nvSpPr>
        <p:spPr>
          <a:xfrm>
            <a:off x="8538549" y="244002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20076-90B5-DC4A-9CB9-7A3FABE6944D}"/>
              </a:ext>
            </a:extLst>
          </p:cNvPr>
          <p:cNvSpPr txBox="1"/>
          <p:nvPr/>
        </p:nvSpPr>
        <p:spPr>
          <a:xfrm>
            <a:off x="4155167" y="239364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~2100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2471C-304D-F849-82D0-C3F9B266C502}"/>
              </a:ext>
            </a:extLst>
          </p:cNvPr>
          <p:cNvSpPr txBox="1"/>
          <p:nvPr/>
        </p:nvSpPr>
        <p:spPr>
          <a:xfrm>
            <a:off x="10214390" y="428476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8A9E713D-9199-FD40-AC07-18CD7056C080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588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A8AA5-2C2F-734F-8D00-34CB091A2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4" y="1942307"/>
            <a:ext cx="3886200" cy="2123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54F07-5B94-334E-9264-B2343DEF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258" y="4011979"/>
            <a:ext cx="5323114" cy="2846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0C7D9-0896-4D45-AD21-8A41C8DBC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630" y="2076911"/>
            <a:ext cx="4365170" cy="24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FD51F-4681-C142-BC3E-2C552C20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942307"/>
            <a:ext cx="3733800" cy="2037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673088-86C0-AC4C-8447-19E45F0C5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71" y="3980263"/>
            <a:ext cx="4299857" cy="2367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EA25C7-689F-4845-BCAE-A7B47BC64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628" y="1816302"/>
            <a:ext cx="4818780" cy="24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731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CDA7A-53B5-904A-956B-8395D9D91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686" y="1783462"/>
            <a:ext cx="4645985" cy="2559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AF1DA8-B6B6-0646-93E6-EB41D68B1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686" y="4436174"/>
            <a:ext cx="3912105" cy="221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9DA78-A738-464F-A092-841074CE0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942" y="4642152"/>
            <a:ext cx="4985657" cy="2215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E1DA1-C8E2-134F-9341-32F7A791D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671" y="1876236"/>
            <a:ext cx="4507322" cy="234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204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9DFF7-B2F3-7B40-B647-A05DC5F2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1" y="1832695"/>
            <a:ext cx="3620110" cy="1999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C0B344-C287-B14B-A59B-7FB8D577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297" y="4070288"/>
            <a:ext cx="4762657" cy="2700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680EDB-8EDC-3644-9651-809623422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282" y="1832695"/>
            <a:ext cx="4707967" cy="248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00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3AEF3-DBCC-DF4D-97D4-B72CE2E8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257" y="1942307"/>
            <a:ext cx="3755571" cy="2041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B6475-F4C6-B04C-A28B-DA26EC4EC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771" y="4142547"/>
            <a:ext cx="4822371" cy="26757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079C89-C6B6-0C4E-B36D-62F7D4809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663" y="1820442"/>
            <a:ext cx="4129618" cy="21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760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36C15-2D8A-7E43-8746-521A029BC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57" y="1942307"/>
            <a:ext cx="3929743" cy="2201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E5607D-2A90-A948-9AB3-D6EB5EE1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354" y="4480899"/>
            <a:ext cx="3485547" cy="1963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E2652-998D-5646-A15E-981C4F714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455" y="1942307"/>
            <a:ext cx="4827047" cy="25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10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2C22F-C29A-2446-B613-E3E16A846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29" y="1942307"/>
            <a:ext cx="4408714" cy="246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568E47-819A-9642-97FE-9FD49401E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5" y="4137485"/>
            <a:ext cx="5083628" cy="2847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93C3-9617-034C-80CA-290543D10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542" y="1910072"/>
            <a:ext cx="4805986" cy="249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053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D7066-DEBF-D84A-B06A-D0659DEBD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771" y="1795480"/>
            <a:ext cx="3831771" cy="207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EDFFE-D418-304D-AED6-14AF861D4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913" y="3974246"/>
            <a:ext cx="4811486" cy="2649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14597F-0181-A34C-8D80-E6185D072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714" y="1796440"/>
            <a:ext cx="5040086" cy="26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868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E14C5-F4D0-0B42-AF24-8BDEA7682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686" y="1942307"/>
            <a:ext cx="3790995" cy="2119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9DD64-1525-CE48-B53C-94A21571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914" y="4220437"/>
            <a:ext cx="4300537" cy="2485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3C3BD-C476-E64F-8B79-DC9FCD138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813" y="1783462"/>
            <a:ext cx="4383709" cy="223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79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4FE7B-DB7C-2F48-8D1C-B9728394D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348" y="1783462"/>
            <a:ext cx="4095652" cy="2288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BF237-5B4A-8E4A-ABF2-33B6CFF72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188" y="4263572"/>
            <a:ext cx="4669971" cy="2594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6AA2E7-E563-DD44-8E09-3A79E9ADB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1783462"/>
            <a:ext cx="4323443" cy="225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04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58E2F-DD1B-2E44-B7C3-6AACB3BB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22" y="1795453"/>
            <a:ext cx="4194870" cy="2509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64973-41B7-734F-8A7E-E201D9B3E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42" y="4410168"/>
            <a:ext cx="3690257" cy="20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4D3DBE-EC9A-AC4C-A65F-FD0FE0CD5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514" y="1984081"/>
            <a:ext cx="4095676" cy="21326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FCD5D-233D-3D4E-AF11-64F91EE64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423" y="4265003"/>
            <a:ext cx="4299857" cy="2338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7824DA-7E58-4E45-87C6-91DED9FFA4A2}"/>
              </a:ext>
            </a:extLst>
          </p:cNvPr>
          <p:cNvSpPr txBox="1"/>
          <p:nvPr/>
        </p:nvSpPr>
        <p:spPr>
          <a:xfrm>
            <a:off x="5010641" y="413272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E37F86-2B8F-C940-AFE5-96C46A2B1C2F}"/>
              </a:ext>
            </a:extLst>
          </p:cNvPr>
          <p:cNvSpPr txBox="1"/>
          <p:nvPr/>
        </p:nvSpPr>
        <p:spPr>
          <a:xfrm>
            <a:off x="7171381" y="219609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096CA-8E8B-6442-AAE8-61FC2DE7656C}"/>
              </a:ext>
            </a:extLst>
          </p:cNvPr>
          <p:cNvSpPr txBox="1"/>
          <p:nvPr/>
        </p:nvSpPr>
        <p:spPr>
          <a:xfrm>
            <a:off x="2787999" y="2149711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39E04-7628-E44F-B319-54D2494815C5}"/>
              </a:ext>
            </a:extLst>
          </p:cNvPr>
          <p:cNvSpPr txBox="1"/>
          <p:nvPr/>
        </p:nvSpPr>
        <p:spPr>
          <a:xfrm>
            <a:off x="8847222" y="404083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10B88D-937E-264C-B40C-9E7D79E94736}"/>
              </a:ext>
            </a:extLst>
          </p:cNvPr>
          <p:cNvSpPr/>
          <p:nvPr/>
        </p:nvSpPr>
        <p:spPr>
          <a:xfrm>
            <a:off x="6533323" y="4069612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567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1A3D2-45CA-2448-928C-21C1642B3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9" y="1783462"/>
            <a:ext cx="3679371" cy="2050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0093B-F2B1-364E-BAF8-93B7A72D7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926972"/>
            <a:ext cx="5323114" cy="2949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795BED-4C6C-2C45-99A5-FFD0083F0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86" y="1783462"/>
            <a:ext cx="5005614" cy="26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37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77: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DBC2B-3522-2D47-8112-5CDC7894E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686" y="1783462"/>
            <a:ext cx="3941160" cy="2171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774AA-F66C-2E47-B330-EE7E21671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686" y="4137041"/>
            <a:ext cx="4637314" cy="2527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C3580F-95BA-8943-95CD-1273E53C4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846" y="1669355"/>
            <a:ext cx="5243286" cy="26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64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6067-C294-CF4A-8D44-40DF2759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slides have these properties: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A6E9-204D-DA4A-8D34-35D2656E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only lines that have 3 replicates</a:t>
            </a:r>
          </a:p>
          <a:p>
            <a:pPr lvl="1"/>
            <a:r>
              <a:rPr lang="en-US" dirty="0"/>
              <a:t>Excluding: 21, 66</a:t>
            </a:r>
          </a:p>
          <a:p>
            <a:r>
              <a:rPr lang="en-US" dirty="0"/>
              <a:t>Using default </a:t>
            </a:r>
            <a:r>
              <a:rPr lang="en-US" dirty="0" err="1"/>
              <a:t>DESeq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All chromosomes included in normalization</a:t>
            </a:r>
          </a:p>
          <a:p>
            <a:r>
              <a:rPr lang="en-US" dirty="0"/>
              <a:t>Using default results() function parameters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374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6FA-E172-264E-935C-B38631255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942" y="1942307"/>
            <a:ext cx="3853543" cy="2111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0084A-67E5-9E44-B8A3-7D2AD98C2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053942"/>
            <a:ext cx="4865914" cy="2699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4F71D-4E5E-FC43-8DB9-0FFB5FB14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67" y="1942307"/>
            <a:ext cx="4941817" cy="26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547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765F2-085B-3549-ABA5-55768E978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56" y="1783462"/>
            <a:ext cx="4169229" cy="2336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DDF24-9E79-D44D-ADB6-9567087A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184" y="4212837"/>
            <a:ext cx="4898571" cy="2725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D5085D-1F10-7D4C-84B9-343A08E6A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608" y="1876236"/>
            <a:ext cx="4668192" cy="256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8926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250D7-F0C3-9F4C-96EF-1B451F34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71" y="1783462"/>
            <a:ext cx="3886200" cy="2122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048CD-63F9-8D43-8660-8D7FCB703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653" y="3999111"/>
            <a:ext cx="5059235" cy="2951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5C1758-4883-3545-8CA6-083552A2E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63" y="1965489"/>
            <a:ext cx="3843120" cy="212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667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CC6E8-3B19-BF43-9BD9-FBAB4C7C2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43" y="1942307"/>
            <a:ext cx="3722914" cy="206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A931E-7BBE-7446-B4CA-772CE79F0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143" y="4166026"/>
            <a:ext cx="4260727" cy="2442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246F8-B69B-5045-9ADA-B999B28D0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980" y="1783462"/>
            <a:ext cx="4778820" cy="26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517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614DA-AEA4-B245-BCCB-39608DFC5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941" y="1942307"/>
            <a:ext cx="3853543" cy="2125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2A3E4-DE61-E54F-979E-0C84B2E9F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941" y="4067735"/>
            <a:ext cx="5103541" cy="2918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1C01E-574B-2E42-A28E-0EFE4F94B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65" y="1692854"/>
            <a:ext cx="4888950" cy="250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51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4A77C-8738-9640-8678-81E5D3B4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58" y="2076912"/>
            <a:ext cx="3837458" cy="2187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C316AB-05F4-B242-B5BA-B57A04EA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344" y="4305403"/>
            <a:ext cx="4430486" cy="2491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1D92B-6BC8-E542-A12B-C14378E97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602" y="2076911"/>
            <a:ext cx="4019147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96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5557-D483-2947-86DF-32AF0F711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72" y="1856927"/>
            <a:ext cx="3614964" cy="19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2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45D56-5559-6440-910C-05DFB55C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36" y="1783462"/>
            <a:ext cx="4181022" cy="2563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C641C-3AA5-B247-B625-7C4EC5564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36" y="4439533"/>
            <a:ext cx="4042762" cy="2271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9257E-1C5D-BD46-86AC-4501C3999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658" y="1939443"/>
            <a:ext cx="4347402" cy="2251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0E1BD3-0DD6-E544-9311-0A9696009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229" y="4190776"/>
            <a:ext cx="4517571" cy="2475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80AA7F-9EF5-0B4D-ABF4-0B72D4DEE8D1}"/>
              </a:ext>
            </a:extLst>
          </p:cNvPr>
          <p:cNvSpPr txBox="1"/>
          <p:nvPr/>
        </p:nvSpPr>
        <p:spPr>
          <a:xfrm>
            <a:off x="5194875" y="42247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09A01-09B1-5448-AE1B-9D2B6BDDC14C}"/>
              </a:ext>
            </a:extLst>
          </p:cNvPr>
          <p:cNvSpPr txBox="1"/>
          <p:nvPr/>
        </p:nvSpPr>
        <p:spPr>
          <a:xfrm>
            <a:off x="8538549" y="244002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03988-8A0A-9247-BBB3-DD1EA41EF83E}"/>
              </a:ext>
            </a:extLst>
          </p:cNvPr>
          <p:cNvSpPr txBox="1"/>
          <p:nvPr/>
        </p:nvSpPr>
        <p:spPr>
          <a:xfrm>
            <a:off x="4155167" y="239364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~1850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70FF6-9296-2849-AC07-420AD9D9DA01}"/>
              </a:ext>
            </a:extLst>
          </p:cNvPr>
          <p:cNvSpPr txBox="1"/>
          <p:nvPr/>
        </p:nvSpPr>
        <p:spPr>
          <a:xfrm>
            <a:off x="10214390" y="428476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08841A-2278-B44E-9988-8DC968B7F8AF}"/>
              </a:ext>
            </a:extLst>
          </p:cNvPr>
          <p:cNvSpPr/>
          <p:nvPr/>
        </p:nvSpPr>
        <p:spPr>
          <a:xfrm>
            <a:off x="6442881" y="1444777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435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90F3B-909A-F340-BE13-39F82E111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971" y="2169686"/>
            <a:ext cx="3831771" cy="2053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892AA0-E622-214D-AEB4-0D81EBAF7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4223093"/>
            <a:ext cx="4637314" cy="2584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B3A8C1-910C-5F4A-85E4-00037375A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742" y="1843383"/>
            <a:ext cx="4369136" cy="231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2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DA1D4-368D-C143-BB53-60FA4CD1C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370" y="1797551"/>
            <a:ext cx="4604657" cy="2507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37EDE-7A8B-4A4E-A7FC-1CF3EFEE5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370" y="4412266"/>
            <a:ext cx="4800970" cy="2151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29999-BE24-0B47-B7AF-C206B48FC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791" y="1783462"/>
            <a:ext cx="4194446" cy="22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171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EB0DA-3453-9148-9712-C18B740FA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114" y="1942307"/>
            <a:ext cx="3668486" cy="2018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D2B14-8637-0E4D-881A-27E03B4D6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114" y="4212873"/>
            <a:ext cx="4071257" cy="2258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1CB40E-0136-5642-B270-80DD0B04E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371" y="1942307"/>
            <a:ext cx="3688443" cy="19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477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18: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04DCA-13A3-F843-BAD4-E8EB9428E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71" y="1942307"/>
            <a:ext cx="3744686" cy="2047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52D5DE-B094-CC42-B9AD-E28184B2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869" y="4149144"/>
            <a:ext cx="4515289" cy="2568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C851E7-0609-2643-B29C-F41922F08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758" y="1942307"/>
            <a:ext cx="3798947" cy="20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135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5F892-AB29-A940-9D34-67A99AA21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28" y="1942307"/>
            <a:ext cx="3799114" cy="2074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51B760-03F0-9147-AE1C-37B016D97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825" y="4268242"/>
            <a:ext cx="3961119" cy="2244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B96A9D-7DAE-D242-AA03-D14AA524A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014" y="1942307"/>
            <a:ext cx="4462757" cy="23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049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FE888-154D-1740-B5E9-20AA572D4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513" y="2009620"/>
            <a:ext cx="4093029" cy="2295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1FF775-1ADC-EE4F-AC30-2CF1ADB13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599" y="4305403"/>
            <a:ext cx="4844143" cy="2690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D87CAF-D341-914F-8D1C-8BE438483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39" y="2009620"/>
            <a:ext cx="3949944" cy="209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75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6A2F2-60D7-CF45-B2C9-C0431EB4A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258" y="1942307"/>
            <a:ext cx="3886200" cy="2156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DBC7F-ABBD-A64A-955E-ED8A2421D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029" y="4032845"/>
            <a:ext cx="4940217" cy="2825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D540A-C330-934C-AEBA-B17A4FAEB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457" y="1788783"/>
            <a:ext cx="4078483" cy="21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23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61: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925FE-92B1-054C-99A0-0BC79110D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113" y="1858855"/>
            <a:ext cx="3548743" cy="1947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E5C6-FD54-C748-95D9-C72C9E91B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772" y="3806078"/>
            <a:ext cx="5313857" cy="3070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F38F6A-2FD0-8847-BFEC-F7444D85B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708" y="1783462"/>
            <a:ext cx="4432606" cy="22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663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69: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21E63-B063-6947-AA56-F6BDB716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342" y="1942307"/>
            <a:ext cx="4223657" cy="2332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174011-DF36-8047-9E05-C85039DDE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658" y="4305403"/>
            <a:ext cx="5018314" cy="2795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B47CCA-E033-B24A-ABD2-0F8679DC8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999" y="1956100"/>
            <a:ext cx="4414757" cy="234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3047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76: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4CF70-C0A3-914E-9C24-C984DA070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543" y="1783462"/>
            <a:ext cx="4643182" cy="2618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010C02-E550-FA40-AAEC-01F12AED1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992" y="4494858"/>
            <a:ext cx="4518733" cy="2547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995BF3-DCF3-E246-B27B-5AB7EE4BD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386" y="1783462"/>
            <a:ext cx="4675414" cy="248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4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9: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DCBED-049A-7D41-BD39-B168AA6C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36" y="1690688"/>
            <a:ext cx="4349750" cy="2658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6BE10-993A-3646-9F47-B95ACF0D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784" y="4428691"/>
            <a:ext cx="3857253" cy="2153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2E92B-FE13-F441-BD6E-FCC632E81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86" y="2003671"/>
            <a:ext cx="4127407" cy="2210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A0676-2361-8540-B178-C68EF89A2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152" y="4214378"/>
            <a:ext cx="4230133" cy="2266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F42E88-9DDD-274C-B41B-0B0A5A22B57C}"/>
              </a:ext>
            </a:extLst>
          </p:cNvPr>
          <p:cNvSpPr txBox="1"/>
          <p:nvPr/>
        </p:nvSpPr>
        <p:spPr>
          <a:xfrm>
            <a:off x="5194875" y="422471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F3352-71B2-7547-83B3-DE8C5D3C1CE5}"/>
              </a:ext>
            </a:extLst>
          </p:cNvPr>
          <p:cNvSpPr txBox="1"/>
          <p:nvPr/>
        </p:nvSpPr>
        <p:spPr>
          <a:xfrm>
            <a:off x="8538549" y="244002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39F1F-D109-A44D-95E0-DE2D163F6DA2}"/>
              </a:ext>
            </a:extLst>
          </p:cNvPr>
          <p:cNvSpPr txBox="1"/>
          <p:nvPr/>
        </p:nvSpPr>
        <p:spPr>
          <a:xfrm>
            <a:off x="4155167" y="239364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7F3AA-60CA-B744-B818-5FC1F89AF273}"/>
              </a:ext>
            </a:extLst>
          </p:cNvPr>
          <p:cNvSpPr txBox="1"/>
          <p:nvPr/>
        </p:nvSpPr>
        <p:spPr>
          <a:xfrm>
            <a:off x="10214390" y="428476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4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02242A94-2251-9140-85AD-0A9C366FC22E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525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77: Comparison with methods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0F032012-88FD-0347-85B2-C8608BF4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983" y="11350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F234F-EA04-CF4D-AB20-0337A8FA1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515" y="1942307"/>
            <a:ext cx="3962400" cy="2223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D072B-83AE-774A-B467-943E00C90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486" y="4165812"/>
            <a:ext cx="4800600" cy="2679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296DF5-E124-A448-B022-73D6A4BAA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915" y="1783461"/>
            <a:ext cx="4310742" cy="222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7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11: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C3ADF-1EFC-3346-8AEA-EFF21E35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622" y="1757071"/>
            <a:ext cx="4073978" cy="2590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4C6CB-D77E-2F48-BB64-1443751F9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596" y="4305403"/>
            <a:ext cx="4168029" cy="2329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FA0357-5315-A546-A58E-6186E65B0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25" y="1783462"/>
            <a:ext cx="5048308" cy="2662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18ACFB-3576-EF4C-975B-A59CA70C2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4330178"/>
            <a:ext cx="4648200" cy="25278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B0E2BF-739D-A546-A0A3-D65A659EC843}"/>
              </a:ext>
            </a:extLst>
          </p:cNvPr>
          <p:cNvSpPr txBox="1"/>
          <p:nvPr/>
        </p:nvSpPr>
        <p:spPr>
          <a:xfrm>
            <a:off x="5194875" y="422471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00DAD-29EF-494A-B9E3-2EC2DCF04DCD}"/>
              </a:ext>
            </a:extLst>
          </p:cNvPr>
          <p:cNvSpPr txBox="1"/>
          <p:nvPr/>
        </p:nvSpPr>
        <p:spPr>
          <a:xfrm>
            <a:off x="8538549" y="244002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ED64C3-BF71-BE44-9712-40476107B474}"/>
              </a:ext>
            </a:extLst>
          </p:cNvPr>
          <p:cNvSpPr txBox="1"/>
          <p:nvPr/>
        </p:nvSpPr>
        <p:spPr>
          <a:xfrm>
            <a:off x="4155167" y="239364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~1600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2DB03-1B3E-DD4D-B9BE-71B15788E6F0}"/>
              </a:ext>
            </a:extLst>
          </p:cNvPr>
          <p:cNvSpPr txBox="1"/>
          <p:nvPr/>
        </p:nvSpPr>
        <p:spPr>
          <a:xfrm>
            <a:off x="10214390" y="428476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F035DD-E485-CA40-A2FC-13F65EEDFE60}"/>
              </a:ext>
            </a:extLst>
          </p:cNvPr>
          <p:cNvSpPr/>
          <p:nvPr/>
        </p:nvSpPr>
        <p:spPr>
          <a:xfrm>
            <a:off x="6371625" y="1669011"/>
            <a:ext cx="5230567" cy="2636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2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18: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54CCA-EA85-4E40-B7E0-2E0FBC9FF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028" y="1793651"/>
            <a:ext cx="4136571" cy="2631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15D17-9769-E845-A7F5-09DA2855C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719" y="4435126"/>
            <a:ext cx="3964880" cy="223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0572F-AFFB-6B4E-A30B-FE3D24048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827" y="1793651"/>
            <a:ext cx="4122758" cy="2167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C5458-3E0B-E542-A80E-19BD84507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518" y="3971004"/>
            <a:ext cx="4136571" cy="2212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E34AEB-C6F6-4D42-A3BF-C868EFAFBB57}"/>
              </a:ext>
            </a:extLst>
          </p:cNvPr>
          <p:cNvSpPr txBox="1"/>
          <p:nvPr/>
        </p:nvSpPr>
        <p:spPr>
          <a:xfrm>
            <a:off x="5116694" y="400574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8D858-3C7E-3A42-91C9-BF3750C83BED}"/>
              </a:ext>
            </a:extLst>
          </p:cNvPr>
          <p:cNvSpPr txBox="1"/>
          <p:nvPr/>
        </p:nvSpPr>
        <p:spPr>
          <a:xfrm>
            <a:off x="8460368" y="222105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F473-F1D8-624D-890D-98152C3A36E6}"/>
              </a:ext>
            </a:extLst>
          </p:cNvPr>
          <p:cNvSpPr txBox="1"/>
          <p:nvPr/>
        </p:nvSpPr>
        <p:spPr>
          <a:xfrm>
            <a:off x="4076986" y="217466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F07DD-428B-A747-A763-8D6A7C50F752}"/>
              </a:ext>
            </a:extLst>
          </p:cNvPr>
          <p:cNvSpPr txBox="1"/>
          <p:nvPr/>
        </p:nvSpPr>
        <p:spPr>
          <a:xfrm>
            <a:off x="10136209" y="406579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155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EE4FBF-FAED-DA46-A92A-D44C287C137C}"/>
              </a:ext>
            </a:extLst>
          </p:cNvPr>
          <p:cNvSpPr/>
          <p:nvPr/>
        </p:nvSpPr>
        <p:spPr>
          <a:xfrm>
            <a:off x="6511132" y="1371160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3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117B-FD8C-B646-BB91-BEB5CC12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problem was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66845-88C8-F342-8078-8B59D9B3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DESeq2 calculates a single variance for each gene across all samples</a:t>
            </a:r>
          </a:p>
          <a:p>
            <a:r>
              <a:rPr lang="en-US" dirty="0"/>
              <a:t>Samples that don’t have similar variances to the calculated variance will be thrown off </a:t>
            </a:r>
          </a:p>
          <a:p>
            <a:r>
              <a:rPr lang="en-US" dirty="0"/>
              <a:t>My data’s variance is all over the place, so several looked crazy. </a:t>
            </a:r>
          </a:p>
          <a:p>
            <a:r>
              <a:rPr lang="en-US" dirty="0"/>
              <a:t>To fix this, can use p-value correction</a:t>
            </a:r>
          </a:p>
          <a:p>
            <a:r>
              <a:rPr lang="en-US" dirty="0"/>
              <a:t>Two ways:</a:t>
            </a:r>
          </a:p>
          <a:p>
            <a:pPr lvl="1"/>
            <a:r>
              <a:rPr lang="en-US" dirty="0" err="1"/>
              <a:t>Fdrtool</a:t>
            </a:r>
            <a:r>
              <a:rPr lang="en-US" dirty="0"/>
              <a:t> (the one I’ve used so far) </a:t>
            </a:r>
            <a:r>
              <a:rPr lang="en-US" dirty="0">
                <a:hlinkClick r:id="rId2"/>
              </a:rPr>
              <a:t>http://strimmerlab.org/software/fdrtool/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Another R-based method found in this paper: </a:t>
            </a:r>
            <a:r>
              <a:rPr lang="en-US" dirty="0">
                <a:hlinkClick r:id="rId3"/>
              </a:rPr>
              <a:t>https://www.degruyter.com/view/j/sagmb.2014.13.issue-6/sagmb-2013-0074/sagmb-2013-0074.xml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 haven’t tried this one yet, not sure if I should or just stay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859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21: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2331B-80E6-6C4F-881A-7418B0BD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971" y="1783462"/>
            <a:ext cx="4103914" cy="2576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04460-484C-B849-9769-8CBDF4D7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57" y="4452841"/>
            <a:ext cx="3526971" cy="1982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8BC226-82B4-F542-897B-4A2752BAC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845" y="1783462"/>
            <a:ext cx="4962269" cy="2576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C1F33-1E07-1845-852B-4C611B7F5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759" y="4007111"/>
            <a:ext cx="4742440" cy="2559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73F7AE-60EE-1E4E-8BAE-490AC357DA39}"/>
              </a:ext>
            </a:extLst>
          </p:cNvPr>
          <p:cNvSpPr txBox="1"/>
          <p:nvPr/>
        </p:nvSpPr>
        <p:spPr>
          <a:xfrm>
            <a:off x="5278002" y="4452841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BBB93-11C7-214F-863A-D9B517CF50A6}"/>
              </a:ext>
            </a:extLst>
          </p:cNvPr>
          <p:cNvSpPr txBox="1"/>
          <p:nvPr/>
        </p:nvSpPr>
        <p:spPr>
          <a:xfrm>
            <a:off x="8241665" y="210640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A4084-EE82-3249-A59C-FA5B3973C4E0}"/>
              </a:ext>
            </a:extLst>
          </p:cNvPr>
          <p:cNvSpPr txBox="1"/>
          <p:nvPr/>
        </p:nvSpPr>
        <p:spPr>
          <a:xfrm>
            <a:off x="3765552" y="1921741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1C2C8-FC6B-F84E-9674-0C149A1E1CCC}"/>
              </a:ext>
            </a:extLst>
          </p:cNvPr>
          <p:cNvSpPr txBox="1"/>
          <p:nvPr/>
        </p:nvSpPr>
        <p:spPr>
          <a:xfrm>
            <a:off x="10190639" y="406711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51343-7432-3E45-A510-3945B6EC6F74}"/>
              </a:ext>
            </a:extLst>
          </p:cNvPr>
          <p:cNvSpPr/>
          <p:nvPr/>
        </p:nvSpPr>
        <p:spPr>
          <a:xfrm>
            <a:off x="6804046" y="4007110"/>
            <a:ext cx="4886153" cy="2850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5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31: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6A750-E79C-604D-B339-C5655189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06" y="1783462"/>
            <a:ext cx="4142922" cy="262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3C6C1-3151-9A43-A9B6-A6A35AFB2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352" y="4406916"/>
            <a:ext cx="3895970" cy="214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37F4A-9497-D147-9AAC-49F86D15B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934" y="1783462"/>
            <a:ext cx="5079007" cy="26234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7A3CB6-B82A-4249-A5E6-AFCC6C441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977" y="4428688"/>
            <a:ext cx="4411193" cy="2426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C20316-9DC0-054D-AED3-208DA1E1BDD6}"/>
              </a:ext>
            </a:extLst>
          </p:cNvPr>
          <p:cNvSpPr txBox="1"/>
          <p:nvPr/>
        </p:nvSpPr>
        <p:spPr>
          <a:xfrm>
            <a:off x="4714208" y="407030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FCEF1-91DB-AA46-8AB4-58AAF6E97DDB}"/>
              </a:ext>
            </a:extLst>
          </p:cNvPr>
          <p:cNvSpPr txBox="1"/>
          <p:nvPr/>
        </p:nvSpPr>
        <p:spPr>
          <a:xfrm>
            <a:off x="8046007" y="228562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8B2F-F0B1-6F40-BDE3-58708FD706D8}"/>
              </a:ext>
            </a:extLst>
          </p:cNvPr>
          <p:cNvSpPr txBox="1"/>
          <p:nvPr/>
        </p:nvSpPr>
        <p:spPr>
          <a:xfrm>
            <a:off x="3662625" y="22392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AB6C7-0458-D44E-801B-EAD1FD953807}"/>
              </a:ext>
            </a:extLst>
          </p:cNvPr>
          <p:cNvSpPr txBox="1"/>
          <p:nvPr/>
        </p:nvSpPr>
        <p:spPr>
          <a:xfrm>
            <a:off x="9721848" y="413035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8C4EE6-477D-914A-8DB5-2FA2145727AE}"/>
              </a:ext>
            </a:extLst>
          </p:cNvPr>
          <p:cNvSpPr/>
          <p:nvPr/>
        </p:nvSpPr>
        <p:spPr>
          <a:xfrm>
            <a:off x="7123213" y="4130358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73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49: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7B513-C461-FC4B-9A34-BFEA92F7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92" y="1783462"/>
            <a:ext cx="4168322" cy="2609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7715C9-E900-5D40-879B-0BC9B3756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42" y="4485865"/>
            <a:ext cx="3677425" cy="208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B062F-0AE5-424A-8D84-E1D4C5E8C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524" y="1987594"/>
            <a:ext cx="4657033" cy="24982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21F95A-A911-1545-94EF-B669CBAC3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443" y="4178329"/>
            <a:ext cx="4898571" cy="265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E03C2-A1FD-3C4B-A9BC-B9B8DF9493A7}"/>
              </a:ext>
            </a:extLst>
          </p:cNvPr>
          <p:cNvSpPr txBox="1"/>
          <p:nvPr/>
        </p:nvSpPr>
        <p:spPr>
          <a:xfrm>
            <a:off x="5194875" y="42247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36BCA-5B8A-304A-8DFD-1BC32AF76D17}"/>
              </a:ext>
            </a:extLst>
          </p:cNvPr>
          <p:cNvSpPr txBox="1"/>
          <p:nvPr/>
        </p:nvSpPr>
        <p:spPr>
          <a:xfrm>
            <a:off x="8538549" y="244002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27087-6016-244D-B525-8CBC50D2A4A8}"/>
              </a:ext>
            </a:extLst>
          </p:cNvPr>
          <p:cNvSpPr txBox="1"/>
          <p:nvPr/>
        </p:nvSpPr>
        <p:spPr>
          <a:xfrm>
            <a:off x="4155167" y="24055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CE6A4-197B-FF43-BD5D-F6933BCAFAF5}"/>
              </a:ext>
            </a:extLst>
          </p:cNvPr>
          <p:cNvSpPr txBox="1"/>
          <p:nvPr/>
        </p:nvSpPr>
        <p:spPr>
          <a:xfrm>
            <a:off x="10214390" y="428476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81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6E9548-267C-FF43-89EB-88F060140CF4}"/>
              </a:ext>
            </a:extLst>
          </p:cNvPr>
          <p:cNvSpPr/>
          <p:nvPr/>
        </p:nvSpPr>
        <p:spPr>
          <a:xfrm>
            <a:off x="6788524" y="1680212"/>
            <a:ext cx="4825544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12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59: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46629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3B49C-782F-E442-8536-B1769DE6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28" y="1783462"/>
            <a:ext cx="4018643" cy="2535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7E8930-A971-9049-BAFD-24D917213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00" y="4411943"/>
            <a:ext cx="3666498" cy="2049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0A9D3E-DB44-F749-9714-B5D86839A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071" y="1876236"/>
            <a:ext cx="4806587" cy="25357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27E78-5F32-FC47-86D0-A56F872C9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698" y="4316289"/>
            <a:ext cx="4321629" cy="2335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E7D8-53A0-1046-9671-36AF6ADBD1DD}"/>
              </a:ext>
            </a:extLst>
          </p:cNvPr>
          <p:cNvSpPr txBox="1"/>
          <p:nvPr/>
        </p:nvSpPr>
        <p:spPr>
          <a:xfrm>
            <a:off x="5194875" y="422471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58A36-0A25-AF4B-8DBD-88CCE439E537}"/>
              </a:ext>
            </a:extLst>
          </p:cNvPr>
          <p:cNvSpPr txBox="1"/>
          <p:nvPr/>
        </p:nvSpPr>
        <p:spPr>
          <a:xfrm>
            <a:off x="8538549" y="244002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262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8EBA1-90E3-7944-B4FB-29139D977BF9}"/>
              </a:ext>
            </a:extLst>
          </p:cNvPr>
          <p:cNvSpPr txBox="1"/>
          <p:nvPr/>
        </p:nvSpPr>
        <p:spPr>
          <a:xfrm>
            <a:off x="4155167" y="239364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D53CC-96E8-2E4B-90B8-7BC0D6B8399E}"/>
              </a:ext>
            </a:extLst>
          </p:cNvPr>
          <p:cNvSpPr txBox="1"/>
          <p:nvPr/>
        </p:nvSpPr>
        <p:spPr>
          <a:xfrm>
            <a:off x="10214390" y="4284766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DE:194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A32D39-CED9-914A-B950-8C8AB294D46F}"/>
              </a:ext>
            </a:extLst>
          </p:cNvPr>
          <p:cNvSpPr/>
          <p:nvPr/>
        </p:nvSpPr>
        <p:spPr>
          <a:xfrm>
            <a:off x="6359071" y="1593959"/>
            <a:ext cx="4994729" cy="2722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6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61: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6493F-B354-5640-A2C6-78B39AE7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90" y="1784567"/>
            <a:ext cx="4077481" cy="2520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66A3D-9806-C847-A536-B999EDE8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749" y="4305403"/>
            <a:ext cx="3816722" cy="2121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DE8B2-5F2C-8E4E-8979-7FC90B14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471" y="1783462"/>
            <a:ext cx="4374538" cy="2350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57EA0E-C6CF-0A49-8249-70648E60A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661" y="4159155"/>
            <a:ext cx="4158343" cy="2267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8A7D53-31AD-144F-B254-2796306E6D9B}"/>
              </a:ext>
            </a:extLst>
          </p:cNvPr>
          <p:cNvSpPr txBox="1"/>
          <p:nvPr/>
        </p:nvSpPr>
        <p:spPr>
          <a:xfrm>
            <a:off x="5425624" y="429227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72C10-8A75-E344-9496-523A63D3EEEC}"/>
              </a:ext>
            </a:extLst>
          </p:cNvPr>
          <p:cNvSpPr txBox="1"/>
          <p:nvPr/>
        </p:nvSpPr>
        <p:spPr>
          <a:xfrm>
            <a:off x="9590323" y="196114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F181F-08C2-8243-9A19-F265A9371C9A}"/>
              </a:ext>
            </a:extLst>
          </p:cNvPr>
          <p:cNvSpPr txBox="1"/>
          <p:nvPr/>
        </p:nvSpPr>
        <p:spPr>
          <a:xfrm>
            <a:off x="5206941" y="191475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193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29180-39F2-B24A-893A-AAB6C7332EB8}"/>
              </a:ext>
            </a:extLst>
          </p:cNvPr>
          <p:cNvSpPr txBox="1"/>
          <p:nvPr/>
        </p:nvSpPr>
        <p:spPr>
          <a:xfrm>
            <a:off x="9925511" y="429227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95740F-B2D1-9B40-A588-3717E841EFE3}"/>
              </a:ext>
            </a:extLst>
          </p:cNvPr>
          <p:cNvSpPr/>
          <p:nvPr/>
        </p:nvSpPr>
        <p:spPr>
          <a:xfrm>
            <a:off x="6384471" y="1350789"/>
            <a:ext cx="5087093" cy="5204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8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66: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6AAB7-77BF-0E4F-B81A-FAC56C5C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26" y="1783462"/>
            <a:ext cx="4092122" cy="2561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17FCC-2E48-1A45-954A-0796A0A9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191" y="4438159"/>
            <a:ext cx="3842657" cy="2108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2EC39-A520-3948-84C7-C7F1092C2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745" y="1783461"/>
            <a:ext cx="4884912" cy="26546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81E34-9311-0E45-A4C2-CAC4D24B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943" y="4345385"/>
            <a:ext cx="4408714" cy="2423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DEBD9C-4FC2-B149-86A6-54F9658B04F2}"/>
              </a:ext>
            </a:extLst>
          </p:cNvPr>
          <p:cNvSpPr txBox="1"/>
          <p:nvPr/>
        </p:nvSpPr>
        <p:spPr>
          <a:xfrm>
            <a:off x="5129666" y="425349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FE8A0-E785-AF4E-AB4C-597978F67AE4}"/>
              </a:ext>
            </a:extLst>
          </p:cNvPr>
          <p:cNvSpPr txBox="1"/>
          <p:nvPr/>
        </p:nvSpPr>
        <p:spPr>
          <a:xfrm>
            <a:off x="7668361" y="250952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4D49B-B84D-6241-B9CD-815B669A17B2}"/>
              </a:ext>
            </a:extLst>
          </p:cNvPr>
          <p:cNvSpPr txBox="1"/>
          <p:nvPr/>
        </p:nvSpPr>
        <p:spPr>
          <a:xfrm>
            <a:off x="3284979" y="2463135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0C48B-7B2E-904A-8E63-08A0037796AE}"/>
              </a:ext>
            </a:extLst>
          </p:cNvPr>
          <p:cNvSpPr txBox="1"/>
          <p:nvPr/>
        </p:nvSpPr>
        <p:spPr>
          <a:xfrm>
            <a:off x="9344202" y="435426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DCCE87-D7ED-1844-B941-580B916D6A1E}"/>
              </a:ext>
            </a:extLst>
          </p:cNvPr>
          <p:cNvSpPr/>
          <p:nvPr/>
        </p:nvSpPr>
        <p:spPr>
          <a:xfrm>
            <a:off x="6981309" y="4128834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75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69: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03842-989D-444C-8B9E-8DD351D9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3" y="1783462"/>
            <a:ext cx="3831768" cy="2324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6F75DA-6B55-5543-AB89-B9B443592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3" y="4305403"/>
            <a:ext cx="3603171" cy="1948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DF68B-5EBB-FD4B-80AD-E30D66D7C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615" y="1783462"/>
            <a:ext cx="4252686" cy="2178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F8D3DA-6FF0-9342-BD76-4426C285F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425" y="3962379"/>
            <a:ext cx="4348146" cy="2383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3519B5-1005-B843-9E8A-F292F0373739}"/>
              </a:ext>
            </a:extLst>
          </p:cNvPr>
          <p:cNvSpPr txBox="1"/>
          <p:nvPr/>
        </p:nvSpPr>
        <p:spPr>
          <a:xfrm>
            <a:off x="5363836" y="41660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41192-D437-CE4D-990C-59AEF7A91F7B}"/>
              </a:ext>
            </a:extLst>
          </p:cNvPr>
          <p:cNvSpPr txBox="1"/>
          <p:nvPr/>
        </p:nvSpPr>
        <p:spPr>
          <a:xfrm>
            <a:off x="7387982" y="232127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792D0C-7A42-D544-999F-83EDD7420282}"/>
              </a:ext>
            </a:extLst>
          </p:cNvPr>
          <p:cNvSpPr txBox="1"/>
          <p:nvPr/>
        </p:nvSpPr>
        <p:spPr>
          <a:xfrm>
            <a:off x="3004600" y="2274887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A2EE9-F4EC-DC42-A0C9-FCF6818052A7}"/>
              </a:ext>
            </a:extLst>
          </p:cNvPr>
          <p:cNvSpPr txBox="1"/>
          <p:nvPr/>
        </p:nvSpPr>
        <p:spPr>
          <a:xfrm>
            <a:off x="9063823" y="41660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85B-01BE-6C4D-BB68-C213F7997EDE}"/>
              </a:ext>
            </a:extLst>
          </p:cNvPr>
          <p:cNvSpPr/>
          <p:nvPr/>
        </p:nvSpPr>
        <p:spPr>
          <a:xfrm>
            <a:off x="6513614" y="3915183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27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76: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5B3CE-934E-BD46-8E2F-7DF313D3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184" y="1783462"/>
            <a:ext cx="3984171" cy="251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96F84-B814-FE4B-89AD-88A1E9531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184" y="4299781"/>
            <a:ext cx="3931416" cy="2174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D6AB1D-96F3-2146-9F04-AD8B6D797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39" y="1783462"/>
            <a:ext cx="4947666" cy="2712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DE233-170A-D548-B1BA-0524807B8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243" y="4299781"/>
            <a:ext cx="4604657" cy="250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BE31E6-0137-284E-8F17-0B2448FABB8F}"/>
              </a:ext>
            </a:extLst>
          </p:cNvPr>
          <p:cNvSpPr txBox="1"/>
          <p:nvPr/>
        </p:nvSpPr>
        <p:spPr>
          <a:xfrm>
            <a:off x="5194875" y="422471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304A3-7F56-0F43-93D3-9732A1B1A665}"/>
              </a:ext>
            </a:extLst>
          </p:cNvPr>
          <p:cNvSpPr txBox="1"/>
          <p:nvPr/>
        </p:nvSpPr>
        <p:spPr>
          <a:xfrm>
            <a:off x="8538549" y="244002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5D8E0-BC07-2640-9EE6-02A63F5EB985}"/>
              </a:ext>
            </a:extLst>
          </p:cNvPr>
          <p:cNvSpPr txBox="1"/>
          <p:nvPr/>
        </p:nvSpPr>
        <p:spPr>
          <a:xfrm>
            <a:off x="4155167" y="239364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989CB1-B8B2-1E4D-BD00-40782718463A}"/>
              </a:ext>
            </a:extLst>
          </p:cNvPr>
          <p:cNvSpPr txBox="1"/>
          <p:nvPr/>
        </p:nvSpPr>
        <p:spPr>
          <a:xfrm>
            <a:off x="10214390" y="428476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C34AC-781E-B345-A01F-E13B2D8A8112}"/>
              </a:ext>
            </a:extLst>
          </p:cNvPr>
          <p:cNvSpPr/>
          <p:nvPr/>
        </p:nvSpPr>
        <p:spPr>
          <a:xfrm>
            <a:off x="6171712" y="1584265"/>
            <a:ext cx="5182088" cy="2715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3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77: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17BBB-C78A-0142-87DE-BBFD4AE3F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07" y="1801032"/>
            <a:ext cx="4086678" cy="2504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206BF-F8E9-094A-A4E9-B28EDF045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03" y="4415747"/>
            <a:ext cx="3915682" cy="2173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C566D-53A4-5841-9136-F2C6B286A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685" y="1801032"/>
            <a:ext cx="4532926" cy="2363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CB7874-9213-E944-9346-D27F127AC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057" y="4273960"/>
            <a:ext cx="4441371" cy="2456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148A83-E28E-0941-8FB2-C5268D0AFCC7}"/>
              </a:ext>
            </a:extLst>
          </p:cNvPr>
          <p:cNvSpPr txBox="1"/>
          <p:nvPr/>
        </p:nvSpPr>
        <p:spPr>
          <a:xfrm>
            <a:off x="5194875" y="42247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3F9DD-41F3-F243-A75E-C4072AB49900}"/>
              </a:ext>
            </a:extLst>
          </p:cNvPr>
          <p:cNvSpPr txBox="1"/>
          <p:nvPr/>
        </p:nvSpPr>
        <p:spPr>
          <a:xfrm>
            <a:off x="8538549" y="244002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~300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F6CAE6-D17E-B649-B11C-8EE758F0CC46}"/>
              </a:ext>
            </a:extLst>
          </p:cNvPr>
          <p:cNvSpPr txBox="1"/>
          <p:nvPr/>
        </p:nvSpPr>
        <p:spPr>
          <a:xfrm>
            <a:off x="4155167" y="239364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CF38F-26CE-0341-AED3-A1A5DAFA470C}"/>
              </a:ext>
            </a:extLst>
          </p:cNvPr>
          <p:cNvSpPr txBox="1"/>
          <p:nvPr/>
        </p:nvSpPr>
        <p:spPr>
          <a:xfrm>
            <a:off x="10214390" y="428476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AFFF0C-E091-B642-9649-04A91126A8CD}"/>
              </a:ext>
            </a:extLst>
          </p:cNvPr>
          <p:cNvSpPr/>
          <p:nvPr/>
        </p:nvSpPr>
        <p:spPr>
          <a:xfrm>
            <a:off x="6298070" y="1457188"/>
            <a:ext cx="4646541" cy="2734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32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78F3-4562-BD41-BB29-FE373E3B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Redone without sample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EDA85-1B6E-B747-8493-A2E3EEB9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7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31A7-A4DC-3D4B-8DB4-07939E67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did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343F8-7DC8-E14D-9968-387FE58C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Performed </a:t>
            </a:r>
            <a:r>
              <a:rPr lang="en-US" dirty="0" err="1"/>
              <a:t>DESeq</a:t>
            </a:r>
            <a:r>
              <a:rPr lang="en-US" dirty="0"/>
              <a:t> differential expression analysis on samples</a:t>
            </a:r>
          </a:p>
          <a:p>
            <a:pPr lvl="1"/>
            <a:r>
              <a:rPr lang="en-US" dirty="0"/>
              <a:t>Once including aneuploid chromosomes in the normalization procedure</a:t>
            </a:r>
          </a:p>
          <a:p>
            <a:pPr lvl="1"/>
            <a:r>
              <a:rPr lang="en-US" dirty="0"/>
              <a:t>Once excluding aneuploid chromosomes in the normalization procedure</a:t>
            </a:r>
          </a:p>
          <a:p>
            <a:pPr lvl="2"/>
            <a:r>
              <a:rPr lang="en-US" dirty="0"/>
              <a:t>Because: another paper (cite) took out the aneuploid chromosomes in their normalization so that the program didn’t normalize to them and throw a lot of things off </a:t>
            </a:r>
          </a:p>
          <a:p>
            <a:r>
              <a:rPr lang="en-US" dirty="0"/>
              <a:t>Created p-value histograms for each sample of: </a:t>
            </a:r>
          </a:p>
          <a:p>
            <a:pPr lvl="1"/>
            <a:r>
              <a:rPr lang="en-US" dirty="0"/>
              <a:t>Aneuploid chromosomes included, no correction</a:t>
            </a:r>
          </a:p>
          <a:p>
            <a:pPr lvl="1"/>
            <a:r>
              <a:rPr lang="en-US" dirty="0"/>
              <a:t>Aneuploid chromosomes included, correction</a:t>
            </a:r>
          </a:p>
          <a:p>
            <a:pPr lvl="1"/>
            <a:r>
              <a:rPr lang="en-US" dirty="0"/>
              <a:t>No aneuploid chromosomes included, no correction</a:t>
            </a:r>
          </a:p>
          <a:p>
            <a:pPr lvl="1"/>
            <a:r>
              <a:rPr lang="en-US" dirty="0"/>
              <a:t>No aneuploid chromosomes included, no correction</a:t>
            </a:r>
          </a:p>
        </p:txBody>
      </p:sp>
    </p:spTree>
    <p:extLst>
      <p:ext uri="{BB962C8B-B14F-4D97-AF65-F5344CB8AC3E}">
        <p14:creationId xmlns:p14="http://schemas.microsoft.com/office/powerpoint/2010/main" val="2119046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3112302" y="1341052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C2B79-553A-5947-A506-66616264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63" y="1682641"/>
            <a:ext cx="3745344" cy="2415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D4947-DA41-3649-83B7-F35FE07B407A}"/>
              </a:ext>
            </a:extLst>
          </p:cNvPr>
          <p:cNvSpPr txBox="1"/>
          <p:nvPr/>
        </p:nvSpPr>
        <p:spPr>
          <a:xfrm>
            <a:off x="239485" y="2735743"/>
            <a:ext cx="15893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EF4D14-0A45-FC42-AC39-E9EF4413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99" y="4224712"/>
            <a:ext cx="3987468" cy="2176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67BCA8-213A-C44B-94BC-CF28023DC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856" y="1710384"/>
            <a:ext cx="4147458" cy="23401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FD0BCE-7C10-894E-8539-F7752E666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856" y="4148267"/>
            <a:ext cx="4367318" cy="2328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199C2A-A7A5-9A43-B000-43962BFF82AC}"/>
              </a:ext>
            </a:extLst>
          </p:cNvPr>
          <p:cNvSpPr txBox="1"/>
          <p:nvPr/>
        </p:nvSpPr>
        <p:spPr>
          <a:xfrm>
            <a:off x="4524499" y="216130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179208-51E5-B842-9745-ACE3023D1E94}"/>
              </a:ext>
            </a:extLst>
          </p:cNvPr>
          <p:cNvSpPr txBox="1"/>
          <p:nvPr/>
        </p:nvSpPr>
        <p:spPr>
          <a:xfrm>
            <a:off x="9985169" y="407021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EC1A8F-0793-C74E-AFC4-CDC54836E1A5}"/>
              </a:ext>
            </a:extLst>
          </p:cNvPr>
          <p:cNvSpPr txBox="1"/>
          <p:nvPr/>
        </p:nvSpPr>
        <p:spPr>
          <a:xfrm>
            <a:off x="5194875" y="422471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75A7F-B7C5-054E-BB41-3F477C202040}"/>
              </a:ext>
            </a:extLst>
          </p:cNvPr>
          <p:cNvSpPr txBox="1"/>
          <p:nvPr/>
        </p:nvSpPr>
        <p:spPr>
          <a:xfrm>
            <a:off x="9482447" y="197664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ECB4AC-5ECF-C24F-86E1-4262602AC0FB}"/>
              </a:ext>
            </a:extLst>
          </p:cNvPr>
          <p:cNvSpPr/>
          <p:nvPr/>
        </p:nvSpPr>
        <p:spPr>
          <a:xfrm>
            <a:off x="6966856" y="1341052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07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719FBC-87F0-5C4C-9486-DEA67E9E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37" y="1956891"/>
            <a:ext cx="3800634" cy="2413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6" y="1555965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B8E2FB-29D5-5241-BB7A-E0E85E0A7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50" y="4384610"/>
            <a:ext cx="4232727" cy="2311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D8F539-D519-A54D-A0BD-DF10DB4D2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977" y="1829748"/>
            <a:ext cx="4370593" cy="2420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DECD16-A405-7F4A-BFF4-78B7DD6AE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770" y="4250384"/>
            <a:ext cx="3972457" cy="2120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488180-6928-3A4E-8081-57C0183620F2}"/>
              </a:ext>
            </a:extLst>
          </p:cNvPr>
          <p:cNvSpPr txBox="1"/>
          <p:nvPr/>
        </p:nvSpPr>
        <p:spPr>
          <a:xfrm>
            <a:off x="5194875" y="422471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5FA56-88B4-B149-AB3E-F8A112B49309}"/>
              </a:ext>
            </a:extLst>
          </p:cNvPr>
          <p:cNvSpPr txBox="1"/>
          <p:nvPr/>
        </p:nvSpPr>
        <p:spPr>
          <a:xfrm>
            <a:off x="8104540" y="24079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AFF85-B47A-3649-8078-2BB56FA3B864}"/>
              </a:ext>
            </a:extLst>
          </p:cNvPr>
          <p:cNvSpPr txBox="1"/>
          <p:nvPr/>
        </p:nvSpPr>
        <p:spPr>
          <a:xfrm>
            <a:off x="3706895" y="235731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~900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8F1BE-F0F6-8B47-B113-5F5F1CFAB1DF}"/>
              </a:ext>
            </a:extLst>
          </p:cNvPr>
          <p:cNvSpPr txBox="1"/>
          <p:nvPr/>
        </p:nvSpPr>
        <p:spPr>
          <a:xfrm>
            <a:off x="9739159" y="424746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5A6F011F-463B-9D4F-8301-1C85DAE10E25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85FC99-F099-6942-8707-70532CD1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02" y="1749646"/>
            <a:ext cx="3648032" cy="2475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64B92-5D42-D841-BB56-A5D08388D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27" y="4402961"/>
            <a:ext cx="3603171" cy="1958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2E2C8-8748-CA4A-9906-EDEC740E0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86" y="1713316"/>
            <a:ext cx="4793953" cy="2689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547573-E176-1B4C-9FA2-41E5AE671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039" y="4424733"/>
            <a:ext cx="4267200" cy="228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40DB15-8E42-2845-9DAA-558E8F2E7461}"/>
              </a:ext>
            </a:extLst>
          </p:cNvPr>
          <p:cNvSpPr txBox="1"/>
          <p:nvPr/>
        </p:nvSpPr>
        <p:spPr>
          <a:xfrm>
            <a:off x="5194875" y="422471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BBE8-8746-1342-8D7D-D3D5ADBB7D00}"/>
              </a:ext>
            </a:extLst>
          </p:cNvPr>
          <p:cNvSpPr txBox="1"/>
          <p:nvPr/>
        </p:nvSpPr>
        <p:spPr>
          <a:xfrm>
            <a:off x="8031698" y="230423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177D8-98BA-9448-BFA5-3A13330CA40B}"/>
              </a:ext>
            </a:extLst>
          </p:cNvPr>
          <p:cNvSpPr txBox="1"/>
          <p:nvPr/>
        </p:nvSpPr>
        <p:spPr>
          <a:xfrm>
            <a:off x="3564167" y="221382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05AAD-9E22-1B42-AAAD-B232F13565A7}"/>
              </a:ext>
            </a:extLst>
          </p:cNvPr>
          <p:cNvSpPr txBox="1"/>
          <p:nvPr/>
        </p:nvSpPr>
        <p:spPr>
          <a:xfrm>
            <a:off x="10678306" y="44247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7EB865C2-AEB0-B145-96C0-C5A370F0C2D9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9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C07E64-1E56-A146-8B8D-AC1415EF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78" y="1652807"/>
            <a:ext cx="4012797" cy="2582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884FDE-CAD3-1E4D-91C5-3CCBC0728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28" y="4261947"/>
            <a:ext cx="3995057" cy="2196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1022F4-9DF8-CF45-BA1C-FC9BC81E2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443" y="1814407"/>
            <a:ext cx="4501139" cy="2462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69BB4-1D35-1448-8DA2-D776930A1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683" y="4169173"/>
            <a:ext cx="4490561" cy="2457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1E052-0081-8B43-A7EC-7E999F6433BC}"/>
              </a:ext>
            </a:extLst>
          </p:cNvPr>
          <p:cNvSpPr txBox="1"/>
          <p:nvPr/>
        </p:nvSpPr>
        <p:spPr>
          <a:xfrm>
            <a:off x="5194875" y="42247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3A021-CB42-E648-892D-202018D74A48}"/>
              </a:ext>
            </a:extLst>
          </p:cNvPr>
          <p:cNvSpPr txBox="1"/>
          <p:nvPr/>
        </p:nvSpPr>
        <p:spPr>
          <a:xfrm>
            <a:off x="8383775" y="205593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08F05-20D3-4041-9791-01C9723DF5F7}"/>
              </a:ext>
            </a:extLst>
          </p:cNvPr>
          <p:cNvSpPr txBox="1"/>
          <p:nvPr/>
        </p:nvSpPr>
        <p:spPr>
          <a:xfrm>
            <a:off x="3485361" y="203713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DC1BD-7C7B-5540-B08A-B09D9B804F32}"/>
              </a:ext>
            </a:extLst>
          </p:cNvPr>
          <p:cNvSpPr txBox="1"/>
          <p:nvPr/>
        </p:nvSpPr>
        <p:spPr>
          <a:xfrm>
            <a:off x="9839758" y="404004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D4EFB6-BE3B-5A49-A52D-CA61329D5781}"/>
              </a:ext>
            </a:extLst>
          </p:cNvPr>
          <p:cNvSpPr/>
          <p:nvPr/>
        </p:nvSpPr>
        <p:spPr>
          <a:xfrm>
            <a:off x="6374128" y="1440007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21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EF69AB-55B4-ED41-BEBF-BEA4F6C7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559" y="1761944"/>
            <a:ext cx="4030852" cy="2590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3114EE-A0AC-BA42-AB0B-A45EFB56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399" y="4352376"/>
            <a:ext cx="3864429" cy="21166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5F40D-3A5B-9245-BE3E-07AB44DD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686" y="1783462"/>
            <a:ext cx="4485944" cy="2359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7ED568-A1EA-A643-B669-EF7F7285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043" y="4352376"/>
            <a:ext cx="4169229" cy="2260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C258B-2C84-274D-A8A7-8DC0D3C59EB3}"/>
              </a:ext>
            </a:extLst>
          </p:cNvPr>
          <p:cNvSpPr txBox="1"/>
          <p:nvPr/>
        </p:nvSpPr>
        <p:spPr>
          <a:xfrm>
            <a:off x="5194875" y="422471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C028A-F835-384A-83E6-1D8C4FFEBB25}"/>
              </a:ext>
            </a:extLst>
          </p:cNvPr>
          <p:cNvSpPr txBox="1"/>
          <p:nvPr/>
        </p:nvSpPr>
        <p:spPr>
          <a:xfrm>
            <a:off x="8278156" y="22400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~2200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70D13-EFD1-E940-B090-2EBBE06809BF}"/>
              </a:ext>
            </a:extLst>
          </p:cNvPr>
          <p:cNvSpPr txBox="1"/>
          <p:nvPr/>
        </p:nvSpPr>
        <p:spPr>
          <a:xfrm>
            <a:off x="3765877" y="244242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F3CC96-E4D1-0C4C-BDB9-C5BC7E934DC1}"/>
              </a:ext>
            </a:extLst>
          </p:cNvPr>
          <p:cNvSpPr txBox="1"/>
          <p:nvPr/>
        </p:nvSpPr>
        <p:spPr>
          <a:xfrm>
            <a:off x="9772813" y="416771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40CF2A4C-D772-4D4D-A406-BA91018067E4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72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035A52-41B6-9F43-90CA-8598B13F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77" y="1893314"/>
            <a:ext cx="3698959" cy="2332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64973-41B7-734F-8A7E-E201D9B3E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42" y="4410168"/>
            <a:ext cx="3690257" cy="204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4D3DBE-EC9A-AC4C-A65F-FD0FE0CD5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514" y="1984081"/>
            <a:ext cx="4095676" cy="21326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FCD5D-233D-3D4E-AF11-64F91EE64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423" y="4265003"/>
            <a:ext cx="4299857" cy="2338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7824DA-7E58-4E45-87C6-91DED9FFA4A2}"/>
              </a:ext>
            </a:extLst>
          </p:cNvPr>
          <p:cNvSpPr txBox="1"/>
          <p:nvPr/>
        </p:nvSpPr>
        <p:spPr>
          <a:xfrm>
            <a:off x="5010641" y="413272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E37F86-2B8F-C940-AFE5-96C46A2B1C2F}"/>
              </a:ext>
            </a:extLst>
          </p:cNvPr>
          <p:cNvSpPr txBox="1"/>
          <p:nvPr/>
        </p:nvSpPr>
        <p:spPr>
          <a:xfrm>
            <a:off x="7171381" y="219609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096CA-8E8B-6442-AAE8-61FC2DE7656C}"/>
              </a:ext>
            </a:extLst>
          </p:cNvPr>
          <p:cNvSpPr txBox="1"/>
          <p:nvPr/>
        </p:nvSpPr>
        <p:spPr>
          <a:xfrm>
            <a:off x="2787999" y="2149711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39E04-7628-E44F-B319-54D2494815C5}"/>
              </a:ext>
            </a:extLst>
          </p:cNvPr>
          <p:cNvSpPr txBox="1"/>
          <p:nvPr/>
        </p:nvSpPr>
        <p:spPr>
          <a:xfrm>
            <a:off x="8847222" y="404083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10B88D-937E-264C-B40C-9E7D79E94736}"/>
              </a:ext>
            </a:extLst>
          </p:cNvPr>
          <p:cNvSpPr/>
          <p:nvPr/>
        </p:nvSpPr>
        <p:spPr>
          <a:xfrm>
            <a:off x="6533323" y="4069612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88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F9276A-9DFA-C54F-B932-219BB422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33" y="1828555"/>
            <a:ext cx="3889471" cy="2503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FC641C-3AA5-B247-B625-7C4EC5564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36" y="4439533"/>
            <a:ext cx="4042762" cy="2271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9257E-1C5D-BD46-86AC-4501C3999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658" y="1939443"/>
            <a:ext cx="4347402" cy="2251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0E1BD3-0DD6-E544-9311-0A9696009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229" y="4190776"/>
            <a:ext cx="4517571" cy="2475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80AA7F-9EF5-0B4D-ABF4-0B72D4DEE8D1}"/>
              </a:ext>
            </a:extLst>
          </p:cNvPr>
          <p:cNvSpPr txBox="1"/>
          <p:nvPr/>
        </p:nvSpPr>
        <p:spPr>
          <a:xfrm>
            <a:off x="5194875" y="42247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09A01-09B1-5448-AE1B-9D2B6BDDC14C}"/>
              </a:ext>
            </a:extLst>
          </p:cNvPr>
          <p:cNvSpPr txBox="1"/>
          <p:nvPr/>
        </p:nvSpPr>
        <p:spPr>
          <a:xfrm>
            <a:off x="8538549" y="244002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03988-8A0A-9247-BBB3-DD1EA41EF83E}"/>
              </a:ext>
            </a:extLst>
          </p:cNvPr>
          <p:cNvSpPr txBox="1"/>
          <p:nvPr/>
        </p:nvSpPr>
        <p:spPr>
          <a:xfrm>
            <a:off x="4155167" y="239364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~1850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70FF6-9296-2849-AC07-420AD9D9DA01}"/>
              </a:ext>
            </a:extLst>
          </p:cNvPr>
          <p:cNvSpPr txBox="1"/>
          <p:nvPr/>
        </p:nvSpPr>
        <p:spPr>
          <a:xfrm>
            <a:off x="10214390" y="428476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08841A-2278-B44E-9988-8DC968B7F8AF}"/>
              </a:ext>
            </a:extLst>
          </p:cNvPr>
          <p:cNvSpPr/>
          <p:nvPr/>
        </p:nvSpPr>
        <p:spPr>
          <a:xfrm>
            <a:off x="6442881" y="1444777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2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294456-DFB5-B144-8324-4F24F26B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499" y="1846750"/>
            <a:ext cx="3937822" cy="242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9: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6BE10-993A-3646-9F47-B95ACF0D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784" y="4428691"/>
            <a:ext cx="3857253" cy="2153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2E92B-FE13-F441-BD6E-FCC632E81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86" y="2003671"/>
            <a:ext cx="4127407" cy="2210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A0676-2361-8540-B178-C68EF89A2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152" y="4214378"/>
            <a:ext cx="4230133" cy="2266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F42E88-9DDD-274C-B41B-0B0A5A22B57C}"/>
              </a:ext>
            </a:extLst>
          </p:cNvPr>
          <p:cNvSpPr txBox="1"/>
          <p:nvPr/>
        </p:nvSpPr>
        <p:spPr>
          <a:xfrm>
            <a:off x="5194875" y="422471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8F3352-71B2-7547-83B3-DE8C5D3C1CE5}"/>
              </a:ext>
            </a:extLst>
          </p:cNvPr>
          <p:cNvSpPr txBox="1"/>
          <p:nvPr/>
        </p:nvSpPr>
        <p:spPr>
          <a:xfrm>
            <a:off x="8538549" y="244002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39F1F-D109-A44D-95E0-DE2D163F6DA2}"/>
              </a:ext>
            </a:extLst>
          </p:cNvPr>
          <p:cNvSpPr txBox="1"/>
          <p:nvPr/>
        </p:nvSpPr>
        <p:spPr>
          <a:xfrm>
            <a:off x="4155167" y="239364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7F3AA-60CA-B744-B818-5FC1F89AF273}"/>
              </a:ext>
            </a:extLst>
          </p:cNvPr>
          <p:cNvSpPr txBox="1"/>
          <p:nvPr/>
        </p:nvSpPr>
        <p:spPr>
          <a:xfrm>
            <a:off x="10214390" y="428476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4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02242A94-2251-9140-85AD-0A9C366FC22E}"/>
              </a:ext>
            </a:extLst>
          </p:cNvPr>
          <p:cNvSpPr/>
          <p:nvPr/>
        </p:nvSpPr>
        <p:spPr>
          <a:xfrm>
            <a:off x="-209413" y="365125"/>
            <a:ext cx="1630201" cy="1727923"/>
          </a:xfrm>
          <a:prstGeom prst="lightningBolt">
            <a:avLst/>
          </a:prstGeom>
          <a:solidFill>
            <a:srgbClr val="00FA00"/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46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E5CDE2-1188-3E42-9344-5943A291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60" y="1777862"/>
            <a:ext cx="3967432" cy="2533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11: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4C6CB-D77E-2F48-BB64-1443751F9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596" y="4305403"/>
            <a:ext cx="4168029" cy="2329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FA0357-5315-A546-A58E-6186E65B0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25" y="1783462"/>
            <a:ext cx="5048308" cy="2662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18ACFB-3576-EF4C-975B-A59CA70C2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4330178"/>
            <a:ext cx="4648200" cy="25278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B0E2BF-739D-A546-A0A3-D65A659EC843}"/>
              </a:ext>
            </a:extLst>
          </p:cNvPr>
          <p:cNvSpPr txBox="1"/>
          <p:nvPr/>
        </p:nvSpPr>
        <p:spPr>
          <a:xfrm>
            <a:off x="5194875" y="422471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00DAD-29EF-494A-B9E3-2EC2DCF04DCD}"/>
              </a:ext>
            </a:extLst>
          </p:cNvPr>
          <p:cNvSpPr txBox="1"/>
          <p:nvPr/>
        </p:nvSpPr>
        <p:spPr>
          <a:xfrm>
            <a:off x="8538549" y="244002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ED64C3-BF71-BE44-9712-40476107B474}"/>
              </a:ext>
            </a:extLst>
          </p:cNvPr>
          <p:cNvSpPr txBox="1"/>
          <p:nvPr/>
        </p:nvSpPr>
        <p:spPr>
          <a:xfrm>
            <a:off x="4155167" y="239364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~1600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2DB03-1B3E-DD4D-B9BE-71B15788E6F0}"/>
              </a:ext>
            </a:extLst>
          </p:cNvPr>
          <p:cNvSpPr txBox="1"/>
          <p:nvPr/>
        </p:nvSpPr>
        <p:spPr>
          <a:xfrm>
            <a:off x="10214390" y="428476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F035DD-E485-CA40-A2FC-13F65EEDFE60}"/>
              </a:ext>
            </a:extLst>
          </p:cNvPr>
          <p:cNvSpPr/>
          <p:nvPr/>
        </p:nvSpPr>
        <p:spPr>
          <a:xfrm>
            <a:off x="6371625" y="1669011"/>
            <a:ext cx="5230567" cy="2636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30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16C6C6-517E-9F4B-ADF6-6FA21722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80" y="1783462"/>
            <a:ext cx="4229100" cy="264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18: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D15D17-9769-E845-A7F5-09DA2855C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719" y="4435126"/>
            <a:ext cx="3964880" cy="223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0572F-AFFB-6B4E-A30B-FE3D24048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827" y="1793651"/>
            <a:ext cx="4122758" cy="2167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C5458-3E0B-E542-A80E-19BD84507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518" y="3971004"/>
            <a:ext cx="4136571" cy="2212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E34AEB-C6F6-4D42-A3BF-C868EFAFBB57}"/>
              </a:ext>
            </a:extLst>
          </p:cNvPr>
          <p:cNvSpPr txBox="1"/>
          <p:nvPr/>
        </p:nvSpPr>
        <p:spPr>
          <a:xfrm>
            <a:off x="5116694" y="400574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8D858-3C7E-3A42-91C9-BF3750C83BED}"/>
              </a:ext>
            </a:extLst>
          </p:cNvPr>
          <p:cNvSpPr txBox="1"/>
          <p:nvPr/>
        </p:nvSpPr>
        <p:spPr>
          <a:xfrm>
            <a:off x="8460368" y="222105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F473-F1D8-624D-890D-98152C3A36E6}"/>
              </a:ext>
            </a:extLst>
          </p:cNvPr>
          <p:cNvSpPr txBox="1"/>
          <p:nvPr/>
        </p:nvSpPr>
        <p:spPr>
          <a:xfrm>
            <a:off x="4076986" y="217466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~200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F07DD-428B-A747-A763-8D6A7C50F752}"/>
              </a:ext>
            </a:extLst>
          </p:cNvPr>
          <p:cNvSpPr txBox="1"/>
          <p:nvPr/>
        </p:nvSpPr>
        <p:spPr>
          <a:xfrm>
            <a:off x="10136209" y="406579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155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EE4FBF-FAED-DA46-A92A-D44C287C137C}"/>
              </a:ext>
            </a:extLst>
          </p:cNvPr>
          <p:cNvSpPr/>
          <p:nvPr/>
        </p:nvSpPr>
        <p:spPr>
          <a:xfrm>
            <a:off x="6511132" y="1371160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3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03EE-7945-E140-B634-1F7D03A5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slideshow...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5051-12FD-704A-9336-E58F9FE0E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the following slides, I show each of the above histograms for each sample. I have marked in a red box which histogram (i.e. analysis method) I will use for that sample. Slides marked with a lime green lightning bolt are ones I am unsure of. I have provided a brief explanation of my choice of analysis in the notes section of each slide.</a:t>
            </a:r>
          </a:p>
          <a:p>
            <a:r>
              <a:rPr lang="en-US" dirty="0"/>
              <a:t>The #DE is the number of differentially expressed genes with a </a:t>
            </a:r>
            <a:r>
              <a:rPr lang="en-US" dirty="0" err="1"/>
              <a:t>padj</a:t>
            </a:r>
            <a:r>
              <a:rPr lang="en-US" dirty="0"/>
              <a:t>&lt;0.1 </a:t>
            </a:r>
          </a:p>
          <a:p>
            <a:r>
              <a:rPr lang="en-US" dirty="0"/>
              <a:t>My questions are: 	</a:t>
            </a:r>
          </a:p>
          <a:p>
            <a:pPr lvl="1"/>
            <a:r>
              <a:rPr lang="en-US" dirty="0"/>
              <a:t>Is it okay to do a different analysis procedure on different samples (i.e. </a:t>
            </a:r>
            <a:r>
              <a:rPr lang="en-US" dirty="0" err="1"/>
              <a:t>fdrtool</a:t>
            </a:r>
            <a:r>
              <a:rPr lang="en-US" dirty="0"/>
              <a:t> variance correction on one and not the other) ? </a:t>
            </a:r>
          </a:p>
          <a:p>
            <a:pPr lvl="1"/>
            <a:r>
              <a:rPr lang="en-US" dirty="0"/>
              <a:t>Do my choices of analysis method make sense? </a:t>
            </a:r>
          </a:p>
          <a:p>
            <a:pPr lvl="1"/>
            <a:r>
              <a:rPr lang="en-US" dirty="0"/>
              <a:t>What should I do about samples 2,3, 5, 6, and 9? These are all euploids.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6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FD737A-9480-984B-A5D5-B0FE0D57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31" y="1705767"/>
            <a:ext cx="4254500" cy="265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21: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04460-484C-B849-9769-8CBDF4D7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57" y="4452841"/>
            <a:ext cx="3526971" cy="1982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8BC226-82B4-F542-897B-4A2752BAC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845" y="1783462"/>
            <a:ext cx="4962269" cy="2576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C1F33-1E07-1845-852B-4C611B7F5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759" y="4007111"/>
            <a:ext cx="4742440" cy="2559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73F7AE-60EE-1E4E-8BAE-490AC357DA39}"/>
              </a:ext>
            </a:extLst>
          </p:cNvPr>
          <p:cNvSpPr txBox="1"/>
          <p:nvPr/>
        </p:nvSpPr>
        <p:spPr>
          <a:xfrm>
            <a:off x="5278002" y="4452841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BBB93-11C7-214F-863A-D9B517CF50A6}"/>
              </a:ext>
            </a:extLst>
          </p:cNvPr>
          <p:cNvSpPr txBox="1"/>
          <p:nvPr/>
        </p:nvSpPr>
        <p:spPr>
          <a:xfrm>
            <a:off x="8241665" y="2106407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A4084-EE82-3249-A59C-FA5B3973C4E0}"/>
              </a:ext>
            </a:extLst>
          </p:cNvPr>
          <p:cNvSpPr txBox="1"/>
          <p:nvPr/>
        </p:nvSpPr>
        <p:spPr>
          <a:xfrm>
            <a:off x="3765552" y="1921741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1C2C8-FC6B-F84E-9674-0C149A1E1CCC}"/>
              </a:ext>
            </a:extLst>
          </p:cNvPr>
          <p:cNvSpPr txBox="1"/>
          <p:nvPr/>
        </p:nvSpPr>
        <p:spPr>
          <a:xfrm>
            <a:off x="10190639" y="406711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34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51343-7432-3E45-A510-3945B6EC6F74}"/>
              </a:ext>
            </a:extLst>
          </p:cNvPr>
          <p:cNvSpPr/>
          <p:nvPr/>
        </p:nvSpPr>
        <p:spPr>
          <a:xfrm>
            <a:off x="6804046" y="4007110"/>
            <a:ext cx="4886153" cy="2850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3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97135D-8592-DE43-9195-EEAAD715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120" y="1837642"/>
            <a:ext cx="4165600" cy="247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31: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3C6C1-3151-9A43-A9B6-A6A35AFB2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352" y="4406916"/>
            <a:ext cx="3895970" cy="214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37F4A-9497-D147-9AAC-49F86D15B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934" y="1783462"/>
            <a:ext cx="5079007" cy="26234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7A3CB6-B82A-4249-A5E6-AFCC6C441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977" y="4428688"/>
            <a:ext cx="4411193" cy="2426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C20316-9DC0-054D-AED3-208DA1E1BDD6}"/>
              </a:ext>
            </a:extLst>
          </p:cNvPr>
          <p:cNvSpPr txBox="1"/>
          <p:nvPr/>
        </p:nvSpPr>
        <p:spPr>
          <a:xfrm>
            <a:off x="4714208" y="407030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FCEF1-91DB-AA46-8AB4-58AAF6E97DDB}"/>
              </a:ext>
            </a:extLst>
          </p:cNvPr>
          <p:cNvSpPr txBox="1"/>
          <p:nvPr/>
        </p:nvSpPr>
        <p:spPr>
          <a:xfrm>
            <a:off x="8046007" y="228562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8B2F-F0B1-6F40-BDE3-58708FD706D8}"/>
              </a:ext>
            </a:extLst>
          </p:cNvPr>
          <p:cNvSpPr txBox="1"/>
          <p:nvPr/>
        </p:nvSpPr>
        <p:spPr>
          <a:xfrm>
            <a:off x="3662625" y="223923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AB6C7-0458-D44E-801B-EAD1FD953807}"/>
              </a:ext>
            </a:extLst>
          </p:cNvPr>
          <p:cNvSpPr txBox="1"/>
          <p:nvPr/>
        </p:nvSpPr>
        <p:spPr>
          <a:xfrm>
            <a:off x="9721848" y="413035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8C4EE6-477D-914A-8DB5-2FA2145727AE}"/>
              </a:ext>
            </a:extLst>
          </p:cNvPr>
          <p:cNvSpPr/>
          <p:nvPr/>
        </p:nvSpPr>
        <p:spPr>
          <a:xfrm>
            <a:off x="7123213" y="4130358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44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D798B5-175B-E04A-B79C-0E5F0BAC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856" y="1690688"/>
            <a:ext cx="4127500" cy="2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49: Comparison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E5FC-3602-BD4B-937B-AB4074975EE3}"/>
              </a:ext>
            </a:extLst>
          </p:cNvPr>
          <p:cNvSpPr txBox="1"/>
          <p:nvPr/>
        </p:nvSpPr>
        <p:spPr>
          <a:xfrm>
            <a:off x="239485" y="2735743"/>
            <a:ext cx="1589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41B84-942C-D04F-8A7A-E1B8FD54E22D}"/>
              </a:ext>
            </a:extLst>
          </p:cNvPr>
          <p:cNvSpPr txBox="1"/>
          <p:nvPr/>
        </p:nvSpPr>
        <p:spPr>
          <a:xfrm>
            <a:off x="3123187" y="1414130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715C9-E900-5D40-879B-0BC9B3756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42" y="4485865"/>
            <a:ext cx="3677425" cy="208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B062F-0AE5-424A-8D84-E1D4C5E8C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524" y="1987594"/>
            <a:ext cx="4657033" cy="24982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21F95A-A911-1545-94EF-B669CBAC3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443" y="4178329"/>
            <a:ext cx="4898571" cy="265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E03C2-A1FD-3C4B-A9BC-B9B8DF9493A7}"/>
              </a:ext>
            </a:extLst>
          </p:cNvPr>
          <p:cNvSpPr txBox="1"/>
          <p:nvPr/>
        </p:nvSpPr>
        <p:spPr>
          <a:xfrm>
            <a:off x="5194875" y="422471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36BCA-5B8A-304A-8DFD-1BC32AF76D17}"/>
              </a:ext>
            </a:extLst>
          </p:cNvPr>
          <p:cNvSpPr txBox="1"/>
          <p:nvPr/>
        </p:nvSpPr>
        <p:spPr>
          <a:xfrm>
            <a:off x="8538549" y="244002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27087-6016-244D-B525-8CBC50D2A4A8}"/>
              </a:ext>
            </a:extLst>
          </p:cNvPr>
          <p:cNvSpPr txBox="1"/>
          <p:nvPr/>
        </p:nvSpPr>
        <p:spPr>
          <a:xfrm>
            <a:off x="4377103" y="2144615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107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CE6A4-197B-FF43-BD5D-F6933BCAFAF5}"/>
              </a:ext>
            </a:extLst>
          </p:cNvPr>
          <p:cNvSpPr txBox="1"/>
          <p:nvPr/>
        </p:nvSpPr>
        <p:spPr>
          <a:xfrm>
            <a:off x="10214390" y="428476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81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6E9548-267C-FF43-89EB-88F060140CF4}"/>
              </a:ext>
            </a:extLst>
          </p:cNvPr>
          <p:cNvSpPr/>
          <p:nvPr/>
        </p:nvSpPr>
        <p:spPr>
          <a:xfrm>
            <a:off x="6788524" y="1680212"/>
            <a:ext cx="4825544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39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BD903B-CB92-9C48-A04F-4C915AA5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 plots: hybrid samples (without sample 6)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4E1836-0F6A-D545-9CD5-4E0DB9537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31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7EFBA2-1BE2-FA41-8630-A8D28077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8FA006-A8B9-E647-9E69-E97BD4398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81B05F-4762-C547-A582-87B5FAFA47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90F243-A887-DA49-AFF1-9E8CE6C28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2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5A393F6-47B3-EB49-BDEB-DA41B509CC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2104307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5867-CB13-F540-BEF4-683F70C7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268D1-1B0C-C844-A754-9072096A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3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41DBB3-8A76-E048-AC3D-5FB136DD8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C875E-6198-CE4F-8DBF-B84675556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4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12B9E1-7F1B-AE4B-92F7-3309AFEE01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1750793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5867-CB13-F540-BEF4-683F70C7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268D1-1B0C-C844-A754-9072096A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5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78B9CF-FF72-FB49-918F-4E7AC3583A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C875E-6198-CE4F-8DBF-B84675556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7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A39D2A0-E16A-554B-B595-C591D6811D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215529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A8CCA4-910F-E741-9907-1A09A2BBF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19AC8F-B7E0-2840-B6CF-711AB8927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866474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5867-CB13-F540-BEF4-683F70C7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268D1-1B0C-C844-A754-9072096A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7404F5-734F-014F-9B3F-4CF8056764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C875E-6198-CE4F-8DBF-B84675556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11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CA792C-90CA-4A4C-9F38-3F61E165C3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659932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5867-CB13-F540-BEF4-683F70C7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268D1-1B0C-C844-A754-9072096A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18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B6B1AD-E173-4F4B-B7EF-DE4D268AE7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C875E-6198-CE4F-8DBF-B84675556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21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936743F-6405-0D44-9BF4-2151EDE066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2882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1306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5D9F-DDD8-F143-8A6F-D6EEBD49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CC3F-3AB9-9D4C-8FFC-1036C7CE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p-value histogram under the null model should be uniform</a:t>
            </a:r>
          </a:p>
          <a:p>
            <a:r>
              <a:rPr lang="en-US" dirty="0"/>
              <a:t>Samples with aneuploid chromosomes should have higher numbers of DE genes</a:t>
            </a:r>
          </a:p>
          <a:p>
            <a:r>
              <a:rPr lang="en-US" dirty="0"/>
              <a:t>Samples without aneuploid chromosomes should have lower numbers of DE genes</a:t>
            </a:r>
          </a:p>
        </p:txBody>
      </p:sp>
    </p:spTree>
    <p:extLst>
      <p:ext uri="{BB962C8B-B14F-4D97-AF65-F5344CB8AC3E}">
        <p14:creationId xmlns:p14="http://schemas.microsoft.com/office/powerpoint/2010/main" val="4089830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5867-CB13-F540-BEF4-683F70C7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268D1-1B0C-C844-A754-9072096A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31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358FE1-6003-4D4E-AD66-8E7FB7B16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C875E-6198-CE4F-8DBF-B84675556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49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3A74B2-F633-DB4F-AB30-C904091913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68050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5867-CB13-F540-BEF4-683F70C7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268D1-1B0C-C844-A754-9072096A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59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BDA66C-409C-C84F-A9FD-B5DD086D1D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C875E-6198-CE4F-8DBF-B84675556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61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6403E07-4F5B-404A-B7FB-49B08E5259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2050953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5867-CB13-F540-BEF4-683F70C7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268D1-1B0C-C844-A754-9072096A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66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7769AE-61A3-F54B-BB2E-7BF1CB62E3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C875E-6198-CE4F-8DBF-B84675556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69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9D5AF6-33E9-194A-8BDE-055BA53F5E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79420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5867-CB13-F540-BEF4-683F70C7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268D1-1B0C-C844-A754-9072096A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76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DAE1B0-125F-4E47-AAAF-2D8D359D3E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C875E-6198-CE4F-8DBF-B84675556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77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D4390F-0CC1-FD46-A488-C34E6B1330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40399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523A-EE34-4D41-AA04-EF2FD166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Whole-Chromosome Boxplots: Hybrid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C28C-85AA-B84E-9C7A-195C81F09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to be redone: we removed sample 6 from the analysis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49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E42E1D9-5BEA-6243-AE3C-2DDCD795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95" y="-139995"/>
            <a:ext cx="6790660" cy="679066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36C830-311D-AC4F-9BAC-B47834AD09A9}"/>
              </a:ext>
            </a:extLst>
          </p:cNvPr>
          <p:cNvCxnSpPr/>
          <p:nvPr/>
        </p:nvCxnSpPr>
        <p:spPr>
          <a:xfrm flipV="1">
            <a:off x="4284133" y="111760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0585DD-DEF2-694B-8E66-A43BC63933FC}"/>
              </a:ext>
            </a:extLst>
          </p:cNvPr>
          <p:cNvCxnSpPr>
            <a:cxnSpLocks/>
          </p:cNvCxnSpPr>
          <p:nvPr/>
        </p:nvCxnSpPr>
        <p:spPr>
          <a:xfrm flipV="1">
            <a:off x="4758266" y="100330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E729D6-C5E1-0444-A15C-B1B4F6850B85}"/>
              </a:ext>
            </a:extLst>
          </p:cNvPr>
          <p:cNvCxnSpPr/>
          <p:nvPr/>
        </p:nvCxnSpPr>
        <p:spPr>
          <a:xfrm flipV="1">
            <a:off x="4893733" y="1439334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2C3D6C-19F3-D347-9C6A-FB1867AAF7A5}"/>
              </a:ext>
            </a:extLst>
          </p:cNvPr>
          <p:cNvCxnSpPr/>
          <p:nvPr/>
        </p:nvCxnSpPr>
        <p:spPr>
          <a:xfrm flipV="1">
            <a:off x="8602133" y="1735667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57FE1A-A84A-F94A-BF47-E416B649AE1A}"/>
              </a:ext>
            </a:extLst>
          </p:cNvPr>
          <p:cNvCxnSpPr>
            <a:cxnSpLocks/>
          </p:cNvCxnSpPr>
          <p:nvPr/>
        </p:nvCxnSpPr>
        <p:spPr>
          <a:xfrm>
            <a:off x="4631056" y="2319482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2B38837-D2BF-6A46-96BF-54818133BF60}"/>
              </a:ext>
            </a:extLst>
          </p:cNvPr>
          <p:cNvSpPr/>
          <p:nvPr/>
        </p:nvSpPr>
        <p:spPr>
          <a:xfrm>
            <a:off x="4828032" y="1346200"/>
            <a:ext cx="164592" cy="4743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71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700EE7-A709-F54B-89D4-B888006A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84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A71EA-C516-C240-82E2-8F6126FF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08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C7B792-BC54-2A45-9C5E-151EC757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00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47D30-DBBC-1541-9C58-7E80B1AB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989D3B-239B-2F46-AFBD-19E37F394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7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AFD5-95E2-974F-AF6F-3BDD5847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about </a:t>
            </a:r>
            <a:r>
              <a:rPr lang="en-US" dirty="0" err="1"/>
              <a:t>fdrtool</a:t>
            </a:r>
            <a:r>
              <a:rPr lang="en-US" dirty="0"/>
              <a:t>, null model variance correction,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647C-B798-F14B-8A44-A91E962E8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DESeq2 and hill-shaped p-value histograms: </a:t>
            </a:r>
            <a:r>
              <a:rPr lang="en-US" dirty="0">
                <a:hlinkClick r:id="rId2"/>
              </a:rPr>
              <a:t>https://support.bioconductor.org/p/102313/</a:t>
            </a:r>
            <a:endParaRPr lang="en-US" dirty="0"/>
          </a:p>
          <a:p>
            <a:r>
              <a:rPr lang="en-US" dirty="0"/>
              <a:t>DESeq2 and </a:t>
            </a:r>
            <a:r>
              <a:rPr lang="en-US" dirty="0" err="1"/>
              <a:t>fdrtool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https://support.bioconductor.org/p/94020/</a:t>
            </a:r>
            <a:endParaRPr lang="en-US" dirty="0"/>
          </a:p>
          <a:p>
            <a:r>
              <a:rPr lang="en-US" dirty="0"/>
              <a:t>DEseq2 and </a:t>
            </a:r>
            <a:r>
              <a:rPr lang="en-US" dirty="0" err="1"/>
              <a:t>fdrtool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https://support.bioconductor.org/p/93333/</a:t>
            </a:r>
            <a:endParaRPr lang="en-US" dirty="0"/>
          </a:p>
          <a:p>
            <a:r>
              <a:rPr lang="en-US" dirty="0"/>
              <a:t>Right-skewed p value histograms: </a:t>
            </a:r>
            <a:r>
              <a:rPr lang="en-US" dirty="0">
                <a:hlinkClick r:id="rId5"/>
              </a:rPr>
              <a:t>https://support.bioconductor.org/p/35556/</a:t>
            </a:r>
            <a:endParaRPr lang="en-US" dirty="0"/>
          </a:p>
          <a:p>
            <a:r>
              <a:rPr lang="en-US" dirty="0"/>
              <a:t>DESeq2 and hill-shaped p-value histograms: </a:t>
            </a:r>
            <a:r>
              <a:rPr lang="en-US" dirty="0">
                <a:hlinkClick r:id="rId6"/>
              </a:rPr>
              <a:t>https://support.bioconductor.org/p/71438/#71476</a:t>
            </a:r>
            <a:endParaRPr lang="en-US" dirty="0"/>
          </a:p>
          <a:p>
            <a:r>
              <a:rPr lang="en-US" dirty="0"/>
              <a:t>Blog post on how to interpret a p-value histogram: </a:t>
            </a:r>
            <a:r>
              <a:rPr lang="en-US" dirty="0">
                <a:hlinkClick r:id="rId7"/>
              </a:rPr>
              <a:t>http://varianceexplained.org/statistics/interpreting-pvalue-histogram/</a:t>
            </a:r>
            <a:endParaRPr lang="en-US" dirty="0"/>
          </a:p>
          <a:p>
            <a:r>
              <a:rPr lang="en-US" dirty="0"/>
              <a:t>Link to </a:t>
            </a:r>
            <a:r>
              <a:rPr lang="en-US" dirty="0" err="1"/>
              <a:t>fdrtool</a:t>
            </a:r>
            <a:r>
              <a:rPr lang="en-US" dirty="0"/>
              <a:t> on CRAN: </a:t>
            </a:r>
            <a:r>
              <a:rPr lang="en-US" dirty="0">
                <a:hlinkClick r:id="rId8"/>
              </a:rPr>
              <a:t>https://cran.r-project.org/web/packages/fdrtool/index.html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3244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470DB-DE0F-DC41-9BDF-AF4EC16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84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BD14FF-EF1D-6844-A850-39378887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81FEFC-38BD-E545-8D06-49D1F7AE0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83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E4BFE-7A8F-5A4B-8820-7B399C48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42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15E72-BFA8-6844-BA81-3BDA7D15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750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EF161-A3FF-8140-8A16-39FF189D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9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85992-4D02-9849-8F2C-478EF9ED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54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9BD9B-2F67-8C44-A25B-0791EF67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89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352D1-1A32-0B4C-969E-8C55CF614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779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28AEA-2F39-9C4F-B8B2-0F2B612E9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24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AC4E6-E282-AA43-8CFD-7EE836AC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4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C338-E40C-574D-856D-761297CF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3114C-91D8-4C40-9A20-C5245737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to be redone: we removed sample 6 from the analysis (GC)</a:t>
            </a:r>
          </a:p>
        </p:txBody>
      </p:sp>
    </p:spTree>
    <p:extLst>
      <p:ext uri="{BB962C8B-B14F-4D97-AF65-F5344CB8AC3E}">
        <p14:creationId xmlns:p14="http://schemas.microsoft.com/office/powerpoint/2010/main" val="2043860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1A700-8C71-484D-8DC0-FBB1F011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655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6EDDD-5F0E-F948-90A2-CC1848E9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3" y="1049867"/>
            <a:ext cx="4182533" cy="4182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9F6718-6475-0B44-A468-C8810E69C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133" y="1168399"/>
            <a:ext cx="4064001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12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08801-354E-F845-92DA-099DC2B3B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075267"/>
            <a:ext cx="3826933" cy="3826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5289C-AB59-8F4B-9187-70E5983F8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699" y="969433"/>
            <a:ext cx="4491567" cy="44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44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D3EF9-DFA3-9441-AAA9-2794A90A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3" y="838200"/>
            <a:ext cx="4461933" cy="4461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998AB-C216-484D-AAE5-774A30B26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2" y="618066"/>
            <a:ext cx="4902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29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71385-6BBB-614D-96CB-EFA6DC30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3" y="711200"/>
            <a:ext cx="4775200" cy="477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6613A4-A6CC-DE4C-A28D-412961E7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33" y="71120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08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40528-D3C5-6E43-B13C-92BE76B49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888999"/>
            <a:ext cx="4690533" cy="4690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B2150-6ADD-AA41-9663-619BE6C5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199" y="888999"/>
            <a:ext cx="4766733" cy="476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730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7AF1F-37B5-B743-A633-B6681401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694266"/>
            <a:ext cx="4876800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7A4E1-78BA-F440-B2BA-881621FC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846666"/>
            <a:ext cx="4893733" cy="48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6DF6A-A996-A946-A763-8F040E14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73667"/>
            <a:ext cx="4597400" cy="459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F4929-D187-7342-9CF2-BFA9FAD9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67" y="973667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89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7D72-A3F5-1E49-B515-7AC6A1BF2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Aneuploidy Project: Correlations Between Different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AB7BC-DA55-2343-8D3C-6EF0B1802B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 on finding the correct dataset to use, which corrections to do,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For the hybrid samples </a:t>
            </a:r>
          </a:p>
        </p:txBody>
      </p:sp>
    </p:spTree>
    <p:extLst>
      <p:ext uri="{BB962C8B-B14F-4D97-AF65-F5344CB8AC3E}">
        <p14:creationId xmlns:p14="http://schemas.microsoft.com/office/powerpoint/2010/main" val="1258166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ACE1-AF8D-624A-9200-9E2C8C67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Cuffnorm</a:t>
            </a:r>
            <a:r>
              <a:rPr lang="en-US" dirty="0"/>
              <a:t>: FPKMs versus counts: aneuploid line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47DCB8-3D1E-F245-889C-7C765C18B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235" y="1690688"/>
            <a:ext cx="3451061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9ED6C-AC51-2B43-B280-4DE526AA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61" y="1690688"/>
            <a:ext cx="3538637" cy="4351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E90D92-957D-D744-B680-BD8EFCFFB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406" y="1690688"/>
            <a:ext cx="3420085" cy="4351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B6CFE3-1A71-EA4F-B8D5-E80B70C431B5}"/>
              </a:ext>
            </a:extLst>
          </p:cNvPr>
          <p:cNvSpPr txBox="1"/>
          <p:nvPr/>
        </p:nvSpPr>
        <p:spPr>
          <a:xfrm>
            <a:off x="1294410" y="6412675"/>
            <a:ext cx="254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R^2 value: 0.196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B761B-EC1B-E54A-AAE7-34655C97CA35}"/>
              </a:ext>
            </a:extLst>
          </p:cNvPr>
          <p:cNvSpPr txBox="1"/>
          <p:nvPr/>
        </p:nvSpPr>
        <p:spPr>
          <a:xfrm>
            <a:off x="6610439" y="6228009"/>
            <a:ext cx="3263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counts versus </a:t>
            </a:r>
            <a:r>
              <a:rPr lang="en-US" dirty="0" err="1"/>
              <a:t>fpkms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0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02BC-0EF8-9F49-94FD-785FC048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F259-9CCA-D04A-A6FE-870476FE0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177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43E3-B212-EE47-B9AB-C473FF7D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Cuffnorm</a:t>
            </a:r>
            <a:r>
              <a:rPr lang="en-US" dirty="0"/>
              <a:t>: FPKMs versus counts: euploid line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B0EEA-BC72-A747-9FF7-1D9CF6DFF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80" y="1690688"/>
            <a:ext cx="350593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E5430-AE1A-DB4E-B11F-2492B500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27" y="1690688"/>
            <a:ext cx="3476593" cy="4351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6A4B9-5CAB-934B-AEA3-AF06009ED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459" y="1690689"/>
            <a:ext cx="3377034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E28EDB-53AC-BF46-AF2A-A017774C0AC2}"/>
              </a:ext>
            </a:extLst>
          </p:cNvPr>
          <p:cNvSpPr txBox="1"/>
          <p:nvPr/>
        </p:nvSpPr>
        <p:spPr>
          <a:xfrm>
            <a:off x="838200" y="6246421"/>
            <a:ext cx="271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R^2 value: 0.1017 </a:t>
            </a:r>
          </a:p>
        </p:txBody>
      </p:sp>
    </p:spTree>
    <p:extLst>
      <p:ext uri="{BB962C8B-B14F-4D97-AF65-F5344CB8AC3E}">
        <p14:creationId xmlns:p14="http://schemas.microsoft.com/office/powerpoint/2010/main" val="23848022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E845-7F16-034B-B016-B23B037A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Counts: </a:t>
            </a:r>
            <a:r>
              <a:rPr lang="en-US" dirty="0" err="1"/>
              <a:t>htseq</a:t>
            </a:r>
            <a:r>
              <a:rPr lang="en-US" dirty="0"/>
              <a:t>-count (stranded) versus </a:t>
            </a:r>
            <a:r>
              <a:rPr lang="en-US" dirty="0" err="1"/>
              <a:t>Rsubread</a:t>
            </a:r>
            <a:r>
              <a:rPr lang="en-US" dirty="0"/>
              <a:t> (stranded)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75489-3CF0-4D41-A01B-A858EAE86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217" y="1825625"/>
            <a:ext cx="51855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33A320-ACA9-0643-8044-6B95B172C09E}"/>
              </a:ext>
            </a:extLst>
          </p:cNvPr>
          <p:cNvSpPr txBox="1"/>
          <p:nvPr/>
        </p:nvSpPr>
        <p:spPr>
          <a:xfrm>
            <a:off x="9250878" y="3028208"/>
            <a:ext cx="1797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Perfect 1:1 ratio. </a:t>
            </a:r>
          </a:p>
          <a:p>
            <a:r>
              <a:rPr lang="en-US" dirty="0"/>
              <a:t>Unnormalized</a:t>
            </a:r>
          </a:p>
        </p:txBody>
      </p:sp>
    </p:spTree>
    <p:extLst>
      <p:ext uri="{BB962C8B-B14F-4D97-AF65-F5344CB8AC3E}">
        <p14:creationId xmlns:p14="http://schemas.microsoft.com/office/powerpoint/2010/main" val="37836000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4D16-273B-CD4A-8EDA-A681AB73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Counts: </a:t>
            </a:r>
            <a:r>
              <a:rPr lang="en-US" dirty="0" err="1"/>
              <a:t>htseq</a:t>
            </a:r>
            <a:r>
              <a:rPr lang="en-US" dirty="0"/>
              <a:t>-count versus </a:t>
            </a:r>
            <a:r>
              <a:rPr lang="en-US" dirty="0" err="1"/>
              <a:t>Cuffnorm</a:t>
            </a:r>
            <a:r>
              <a:rPr lang="en-US" dirty="0"/>
              <a:t> counts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06DFF2-3CFB-9B48-AF13-1B6458796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03" y="1690688"/>
            <a:ext cx="369204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FBBF1-13B2-754D-9253-5C7EDD38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22" y="1690688"/>
            <a:ext cx="3787602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DAF54-3FBE-3D41-9F33-47316FFB0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530" y="1690688"/>
            <a:ext cx="3690710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F2874-7BC5-CB4A-ABA8-891311C3A353}"/>
              </a:ext>
            </a:extLst>
          </p:cNvPr>
          <p:cNvSpPr txBox="1"/>
          <p:nvPr/>
        </p:nvSpPr>
        <p:spPr>
          <a:xfrm flipH="1">
            <a:off x="2006929" y="6305797"/>
            <a:ext cx="904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does </a:t>
            </a:r>
            <a:r>
              <a:rPr lang="en-US" dirty="0" err="1"/>
              <a:t>Cuffnorm</a:t>
            </a:r>
            <a:r>
              <a:rPr lang="en-US" dirty="0"/>
              <a:t> normalize the counts in the gene counts table it outputs?  </a:t>
            </a:r>
          </a:p>
        </p:txBody>
      </p:sp>
    </p:spTree>
    <p:extLst>
      <p:ext uri="{BB962C8B-B14F-4D97-AF65-F5344CB8AC3E}">
        <p14:creationId xmlns:p14="http://schemas.microsoft.com/office/powerpoint/2010/main" val="42599704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53E8-1AFD-8348-9AC0-939A836B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Counts: </a:t>
            </a:r>
            <a:r>
              <a:rPr lang="en-US" dirty="0" err="1"/>
              <a:t>Rsubread</a:t>
            </a:r>
            <a:r>
              <a:rPr lang="en-US" dirty="0"/>
              <a:t> versus </a:t>
            </a:r>
            <a:r>
              <a:rPr lang="en-US" dirty="0" err="1"/>
              <a:t>Cuffnorm</a:t>
            </a:r>
            <a:r>
              <a:rPr lang="en-US" dirty="0"/>
              <a:t> counts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3F9FC-3526-1645-8BDC-F425B6EC0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581" y="1690688"/>
            <a:ext cx="381413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2935E-BA85-944C-9E2C-CE414DD63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53" y="1687419"/>
            <a:ext cx="3845627" cy="4354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28395-95A2-9146-A5AA-C23D05C48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617" y="1687419"/>
            <a:ext cx="3572555" cy="43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06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B691-E9AF-674F-BF66-1FF9BA36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Cufflinks/</a:t>
            </a:r>
            <a:r>
              <a:rPr lang="en-US" dirty="0" err="1"/>
              <a:t>Cuffnorm</a:t>
            </a:r>
            <a:r>
              <a:rPr lang="en-US" dirty="0"/>
              <a:t>: FPKMs from Cufflinks(</a:t>
            </a:r>
            <a:r>
              <a:rPr lang="en-US" dirty="0" err="1"/>
              <a:t>unstranded</a:t>
            </a:r>
            <a:r>
              <a:rPr lang="en-US" dirty="0"/>
              <a:t>) versus FPKMs from </a:t>
            </a:r>
            <a:r>
              <a:rPr lang="en-US" dirty="0" err="1"/>
              <a:t>Cuffnorm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EE95A-0E51-6F4E-8A8F-19DC1C818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578" y="1825625"/>
            <a:ext cx="10434843" cy="4351338"/>
          </a:xfrm>
        </p:spPr>
      </p:pic>
    </p:spTree>
    <p:extLst>
      <p:ext uri="{BB962C8B-B14F-4D97-AF65-F5344CB8AC3E}">
        <p14:creationId xmlns:p14="http://schemas.microsoft.com/office/powerpoint/2010/main" val="23887949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71A6-4732-0F47-87C7-973C6CBA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Cufflinks/</a:t>
            </a:r>
            <a:r>
              <a:rPr lang="en-US" dirty="0" err="1"/>
              <a:t>Cuffnorm</a:t>
            </a:r>
            <a:r>
              <a:rPr lang="en-US" dirty="0"/>
              <a:t>: FPKMs from Cufflinks (first strand) versus FPKMs from </a:t>
            </a:r>
            <a:r>
              <a:rPr lang="en-US" dirty="0" err="1"/>
              <a:t>Cuffnorm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0DA5F5-CF6D-834E-9782-114CD6D8C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765"/>
            <a:ext cx="10515600" cy="4311057"/>
          </a:xfrm>
        </p:spPr>
      </p:pic>
    </p:spTree>
    <p:extLst>
      <p:ext uri="{BB962C8B-B14F-4D97-AF65-F5344CB8AC3E}">
        <p14:creationId xmlns:p14="http://schemas.microsoft.com/office/powerpoint/2010/main" val="20976404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7E28-8030-574B-903F-20EE8466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Cufflinks/</a:t>
            </a:r>
            <a:r>
              <a:rPr lang="en-US" dirty="0" err="1"/>
              <a:t>Cuffnorm</a:t>
            </a:r>
            <a:r>
              <a:rPr lang="en-US" dirty="0"/>
              <a:t>: FPKMs from Cufflinks (second strand) versus FPKMs from </a:t>
            </a:r>
            <a:r>
              <a:rPr lang="en-US" dirty="0" err="1"/>
              <a:t>Cuffnorm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54B6F-94E1-4B40-B10A-10DD247A7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2999"/>
            <a:ext cx="10515600" cy="4136589"/>
          </a:xfrm>
        </p:spPr>
      </p:pic>
    </p:spTree>
    <p:extLst>
      <p:ext uri="{BB962C8B-B14F-4D97-AF65-F5344CB8AC3E}">
        <p14:creationId xmlns:p14="http://schemas.microsoft.com/office/powerpoint/2010/main" val="16887586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55FE-38E7-D34D-A9EF-EA15B897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Cufflinks, default settings (</a:t>
            </a:r>
            <a:r>
              <a:rPr lang="en-US" dirty="0" err="1"/>
              <a:t>unstranded</a:t>
            </a:r>
            <a:r>
              <a:rPr lang="en-US" dirty="0"/>
              <a:t>) by </a:t>
            </a:r>
            <a:r>
              <a:rPr lang="en-US" dirty="0" err="1"/>
              <a:t>htseq</a:t>
            </a:r>
            <a:r>
              <a:rPr lang="en-US" dirty="0"/>
              <a:t>-count, </a:t>
            </a:r>
            <a:r>
              <a:rPr lang="en-US" dirty="0" err="1"/>
              <a:t>unstranded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25F699-5DC5-2E44-9DB1-4539BB262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184" y="1825625"/>
            <a:ext cx="3777632" cy="4351338"/>
          </a:xfrm>
        </p:spPr>
      </p:pic>
    </p:spTree>
    <p:extLst>
      <p:ext uri="{BB962C8B-B14F-4D97-AF65-F5344CB8AC3E}">
        <p14:creationId xmlns:p14="http://schemas.microsoft.com/office/powerpoint/2010/main" val="742227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2246-2399-1F4E-9027-D67CDBBF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Htseq</a:t>
            </a:r>
            <a:r>
              <a:rPr lang="en-US" dirty="0"/>
              <a:t>-count </a:t>
            </a:r>
            <a:r>
              <a:rPr lang="en-US" dirty="0" err="1"/>
              <a:t>unstranded</a:t>
            </a:r>
            <a:r>
              <a:rPr lang="en-US" dirty="0"/>
              <a:t> by </a:t>
            </a:r>
            <a:r>
              <a:rPr lang="en-US" dirty="0" err="1"/>
              <a:t>rsubread</a:t>
            </a:r>
            <a:r>
              <a:rPr lang="en-US" dirty="0"/>
              <a:t>, stranded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378C7-7DCD-7C43-B7CD-EAF12C1EB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12739"/>
            <a:ext cx="10515600" cy="2577109"/>
          </a:xfrm>
        </p:spPr>
      </p:pic>
    </p:spTree>
    <p:extLst>
      <p:ext uri="{BB962C8B-B14F-4D97-AF65-F5344CB8AC3E}">
        <p14:creationId xmlns:p14="http://schemas.microsoft.com/office/powerpoint/2010/main" val="12680149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9F10-2E07-0044-AE97-6D88EA7A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Cufflinks: gene counts versus </a:t>
            </a:r>
            <a:r>
              <a:rPr lang="en-US" dirty="0" err="1"/>
              <a:t>htseq</a:t>
            </a:r>
            <a:r>
              <a:rPr lang="en-US" dirty="0"/>
              <a:t>-count: </a:t>
            </a:r>
            <a:r>
              <a:rPr lang="en-US" dirty="0" err="1"/>
              <a:t>unstranded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877EF8-E763-CC4F-B9B7-8F674ED3A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6548" y="1825625"/>
            <a:ext cx="3838904" cy="4351338"/>
          </a:xfrm>
        </p:spPr>
      </p:pic>
    </p:spTree>
    <p:extLst>
      <p:ext uri="{BB962C8B-B14F-4D97-AF65-F5344CB8AC3E}">
        <p14:creationId xmlns:p14="http://schemas.microsoft.com/office/powerpoint/2010/main" val="323611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84E6-BFC8-064B-ADB3-14A72233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1: Comparison with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2D41D-28EE-394C-9A73-B510FABA728A}"/>
              </a:ext>
            </a:extLst>
          </p:cNvPr>
          <p:cNvSpPr txBox="1"/>
          <p:nvPr/>
        </p:nvSpPr>
        <p:spPr>
          <a:xfrm>
            <a:off x="3112302" y="1341052"/>
            <a:ext cx="99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Aneuploid </a:t>
            </a:r>
            <a:r>
              <a:rPr lang="en-US" dirty="0" err="1"/>
              <a:t>C’somes</a:t>
            </a:r>
            <a:r>
              <a:rPr lang="en-US" dirty="0"/>
              <a:t>			WITHOUT Aneuploid </a:t>
            </a:r>
            <a:r>
              <a:rPr lang="en-US" dirty="0" err="1"/>
              <a:t>c’somes</a:t>
            </a:r>
            <a:r>
              <a:rPr lang="en-US" dirty="0"/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D4947-DA41-3649-83B7-F35FE07B407A}"/>
              </a:ext>
            </a:extLst>
          </p:cNvPr>
          <p:cNvSpPr txBox="1"/>
          <p:nvPr/>
        </p:nvSpPr>
        <p:spPr>
          <a:xfrm>
            <a:off x="239485" y="2735743"/>
            <a:ext cx="15893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Corrected with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61EB2-15C4-5E44-9260-DAAAA6FD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14" y="1690688"/>
            <a:ext cx="4038600" cy="2534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F4D14-0A45-FC42-AC39-E9EF4413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99" y="4224712"/>
            <a:ext cx="3987468" cy="2176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67BCA8-213A-C44B-94BC-CF28023DC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856" y="1710384"/>
            <a:ext cx="4147458" cy="23401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FD0BCE-7C10-894E-8539-F7752E666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856" y="4148267"/>
            <a:ext cx="4367318" cy="2328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199C2A-A7A5-9A43-B000-43962BFF82AC}"/>
              </a:ext>
            </a:extLst>
          </p:cNvPr>
          <p:cNvSpPr txBox="1"/>
          <p:nvPr/>
        </p:nvSpPr>
        <p:spPr>
          <a:xfrm>
            <a:off x="4524499" y="216130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179208-51E5-B842-9745-ACE3023D1E94}"/>
              </a:ext>
            </a:extLst>
          </p:cNvPr>
          <p:cNvSpPr txBox="1"/>
          <p:nvPr/>
        </p:nvSpPr>
        <p:spPr>
          <a:xfrm>
            <a:off x="9985169" y="407021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EC1A8F-0793-C74E-AFC4-CDC54836E1A5}"/>
              </a:ext>
            </a:extLst>
          </p:cNvPr>
          <p:cNvSpPr txBox="1"/>
          <p:nvPr/>
        </p:nvSpPr>
        <p:spPr>
          <a:xfrm>
            <a:off x="5194875" y="422471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75A7F-B7C5-054E-BB41-3F477C202040}"/>
              </a:ext>
            </a:extLst>
          </p:cNvPr>
          <p:cNvSpPr txBox="1"/>
          <p:nvPr/>
        </p:nvSpPr>
        <p:spPr>
          <a:xfrm>
            <a:off x="9482447" y="197664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DE: 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ECB4AC-5ECF-C24F-86E1-4262602AC0FB}"/>
              </a:ext>
            </a:extLst>
          </p:cNvPr>
          <p:cNvSpPr/>
          <p:nvPr/>
        </p:nvSpPr>
        <p:spPr>
          <a:xfrm>
            <a:off x="6966856" y="1341052"/>
            <a:ext cx="4480957" cy="272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690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C370-B8B6-1C41-BA7C-53AE159A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Cufflinks: gene-counts versus Cufflinks: </a:t>
            </a:r>
            <a:r>
              <a:rPr lang="en-US" dirty="0" err="1"/>
              <a:t>fpkm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1233B-FB69-C744-8EE4-128BC4372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6730" y="1825625"/>
            <a:ext cx="3598539" cy="4351338"/>
          </a:xfrm>
        </p:spPr>
      </p:pic>
    </p:spTree>
    <p:extLst>
      <p:ext uri="{BB962C8B-B14F-4D97-AF65-F5344CB8AC3E}">
        <p14:creationId xmlns:p14="http://schemas.microsoft.com/office/powerpoint/2010/main" val="22110711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A39E-9612-E549-A37A-E06D3E10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69: Cufflinks gene counts versus </a:t>
            </a:r>
            <a:r>
              <a:rPr lang="en-US" dirty="0" err="1"/>
              <a:t>htseq</a:t>
            </a:r>
            <a:r>
              <a:rPr lang="en-US" dirty="0"/>
              <a:t>-count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26C61-768D-1E42-AB02-1DDC261C8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11" y="1690688"/>
            <a:ext cx="3737112" cy="42810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5B5D6-661A-EA49-BA65-7217B75D2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253" y="1699046"/>
            <a:ext cx="3756806" cy="4281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99935-918F-B941-8AA1-5A529166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494" y="1699046"/>
            <a:ext cx="3796878" cy="4272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DC814-3544-D442-91B6-6D4BC1636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428" y="1027906"/>
            <a:ext cx="3772807" cy="15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369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82B60-019E-DF49-AFC4-E99CF04B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21: Cufflinks gene counts versus </a:t>
            </a:r>
            <a:r>
              <a:rPr lang="en-US" dirty="0" err="1"/>
              <a:t>htseq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EBD56-21C3-C04F-A44B-621618999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6534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4E2EB-3D9D-AB49-A997-999324728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39" y="1690689"/>
            <a:ext cx="34932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71FCB-E7B3-084A-A91A-C4EB590C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044" y="1690688"/>
            <a:ext cx="3334861" cy="13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994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BF2B-67BE-3B44-9A99-41495443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Fdrtool</a:t>
            </a:r>
            <a:r>
              <a:rPr lang="en-US" dirty="0"/>
              <a:t>: estimate correct null variance for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51B9E-9250-2D42-A902-01AEE1812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66" y="2210833"/>
            <a:ext cx="5023263" cy="20424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C6776-EC14-6B45-8C30-2B7C1B74EA1A}"/>
              </a:ext>
            </a:extLst>
          </p:cNvPr>
          <p:cNvSpPr txBox="1"/>
          <p:nvPr/>
        </p:nvSpPr>
        <p:spPr>
          <a:xfrm>
            <a:off x="593766" y="1690688"/>
            <a:ext cx="32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9: Before </a:t>
            </a:r>
            <a:r>
              <a:rPr lang="en-US" dirty="0" err="1"/>
              <a:t>fdr</a:t>
            </a:r>
            <a:r>
              <a:rPr lang="en-US" dirty="0"/>
              <a:t> tool correction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DED23D-C528-4F41-9706-C2058E24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80" y="2210833"/>
            <a:ext cx="4723111" cy="2042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C073A-3564-3F45-B55D-105CDB497DA3}"/>
              </a:ext>
            </a:extLst>
          </p:cNvPr>
          <p:cNvSpPr txBox="1"/>
          <p:nvPr/>
        </p:nvSpPr>
        <p:spPr>
          <a:xfrm>
            <a:off x="6339444" y="1581428"/>
            <a:ext cx="30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9: After </a:t>
            </a:r>
            <a:r>
              <a:rPr lang="en-US" dirty="0" err="1"/>
              <a:t>fdr</a:t>
            </a:r>
            <a:r>
              <a:rPr lang="en-US" dirty="0"/>
              <a:t> tool correction</a:t>
            </a:r>
          </a:p>
        </p:txBody>
      </p:sp>
    </p:spTree>
    <p:extLst>
      <p:ext uri="{BB962C8B-B14F-4D97-AF65-F5344CB8AC3E}">
        <p14:creationId xmlns:p14="http://schemas.microsoft.com/office/powerpoint/2010/main" val="28828568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9AC0-B922-BA42-9C21-7AFB3ED2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Fdrtool</a:t>
            </a:r>
            <a:r>
              <a:rPr lang="en-US" dirty="0"/>
              <a:t>: estimate correct null variance for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0636F-158E-D64A-A2EB-C5CCA9BF3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4648" y="3697319"/>
            <a:ext cx="5499100" cy="2413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390097-9162-BC4C-A9B6-61483F518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08" y="3296093"/>
            <a:ext cx="5211140" cy="2166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9CC621-B948-7240-8803-D174DB3C82DE}"/>
              </a:ext>
            </a:extLst>
          </p:cNvPr>
          <p:cNvSpPr txBox="1"/>
          <p:nvPr/>
        </p:nvSpPr>
        <p:spPr>
          <a:xfrm>
            <a:off x="1187532" y="2612571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69: 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1519B-9C93-B840-9CC7-557D40D2B2B5}"/>
              </a:ext>
            </a:extLst>
          </p:cNvPr>
          <p:cNvSpPr txBox="1"/>
          <p:nvPr/>
        </p:nvSpPr>
        <p:spPr>
          <a:xfrm>
            <a:off x="6660077" y="2678483"/>
            <a:ext cx="144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69: After</a:t>
            </a:r>
          </a:p>
        </p:txBody>
      </p:sp>
    </p:spTree>
    <p:extLst>
      <p:ext uri="{BB962C8B-B14F-4D97-AF65-F5344CB8AC3E}">
        <p14:creationId xmlns:p14="http://schemas.microsoft.com/office/powerpoint/2010/main" val="3488153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661F-BC5C-284F-954F-B9C83826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DESeq2: Running analysis with newest parameters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2FCD1-2F2D-E34E-8ECE-95CCBE6A8653}"/>
              </a:ext>
            </a:extLst>
          </p:cNvPr>
          <p:cNvSpPr txBox="1"/>
          <p:nvPr/>
        </p:nvSpPr>
        <p:spPr>
          <a:xfrm>
            <a:off x="1262743" y="1981200"/>
            <a:ext cx="177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Htseq</a:t>
            </a:r>
            <a:r>
              <a:rPr lang="en-US" dirty="0"/>
              <a:t>-count files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B76875-872B-8046-8DAB-2EF73947EFF4}"/>
              </a:ext>
            </a:extLst>
          </p:cNvPr>
          <p:cNvCxnSpPr/>
          <p:nvPr/>
        </p:nvCxnSpPr>
        <p:spPr>
          <a:xfrm>
            <a:off x="3135086" y="2155371"/>
            <a:ext cx="1164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207FFF-65DC-2A4D-A87C-FD48EF08E6C4}"/>
              </a:ext>
            </a:extLst>
          </p:cNvPr>
          <p:cNvSpPr txBox="1"/>
          <p:nvPr/>
        </p:nvSpPr>
        <p:spPr>
          <a:xfrm>
            <a:off x="4593771" y="1970705"/>
            <a:ext cx="20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</a:t>
            </a:r>
            <a:r>
              <a:rPr lang="en-US" dirty="0" err="1"/>
              <a:t>DESeqDataSet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B6A649-E6DA-074B-82F2-726614DBAFA1}"/>
              </a:ext>
            </a:extLst>
          </p:cNvPr>
          <p:cNvCxnSpPr>
            <a:stCxn id="11" idx="2"/>
          </p:cNvCxnSpPr>
          <p:nvPr/>
        </p:nvCxnSpPr>
        <p:spPr>
          <a:xfrm flipH="1">
            <a:off x="4060371" y="2340037"/>
            <a:ext cx="1576410" cy="75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A1D66E-D5F1-9A42-BFF0-7ADEB8725DE6}"/>
              </a:ext>
            </a:extLst>
          </p:cNvPr>
          <p:cNvCxnSpPr>
            <a:stCxn id="11" idx="2"/>
          </p:cNvCxnSpPr>
          <p:nvPr/>
        </p:nvCxnSpPr>
        <p:spPr>
          <a:xfrm>
            <a:off x="5636781" y="2340037"/>
            <a:ext cx="1667533" cy="62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E3535F-62E7-9448-A2AA-70D41B593404}"/>
              </a:ext>
            </a:extLst>
          </p:cNvPr>
          <p:cNvSpPr txBox="1"/>
          <p:nvPr/>
        </p:nvSpPr>
        <p:spPr>
          <a:xfrm>
            <a:off x="1883229" y="3134304"/>
            <a:ext cx="305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with all chromosomes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8453D-A30D-3740-8EF9-1BAB30D4250D}"/>
              </a:ext>
            </a:extLst>
          </p:cNvPr>
          <p:cNvSpPr txBox="1"/>
          <p:nvPr/>
        </p:nvSpPr>
        <p:spPr>
          <a:xfrm>
            <a:off x="7213191" y="2960914"/>
            <a:ext cx="286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with aneuploid chromosomes removed from library normalization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0D1CD6-46E1-3344-8DCD-BA11404E1AB5}"/>
              </a:ext>
            </a:extLst>
          </p:cNvPr>
          <p:cNvCxnSpPr>
            <a:stCxn id="16" idx="2"/>
          </p:cNvCxnSpPr>
          <p:nvPr/>
        </p:nvCxnSpPr>
        <p:spPr>
          <a:xfrm flipH="1">
            <a:off x="2149749" y="3503636"/>
            <a:ext cx="1260790" cy="77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DDB698-9B56-A644-A9A7-A7F6D74F01B4}"/>
              </a:ext>
            </a:extLst>
          </p:cNvPr>
          <p:cNvCxnSpPr>
            <a:stCxn id="16" idx="2"/>
          </p:cNvCxnSpPr>
          <p:nvPr/>
        </p:nvCxnSpPr>
        <p:spPr>
          <a:xfrm>
            <a:off x="3410539" y="3503636"/>
            <a:ext cx="1183232" cy="687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B1A704-6732-F642-8C62-630ECB1477BB}"/>
              </a:ext>
            </a:extLst>
          </p:cNvPr>
          <p:cNvCxnSpPr>
            <a:stCxn id="17" idx="2"/>
          </p:cNvCxnSpPr>
          <p:nvPr/>
        </p:nvCxnSpPr>
        <p:spPr>
          <a:xfrm flipH="1">
            <a:off x="7587343" y="3884244"/>
            <a:ext cx="1057320" cy="59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17371-E641-DF40-87C4-70C4D4F246A0}"/>
              </a:ext>
            </a:extLst>
          </p:cNvPr>
          <p:cNvCxnSpPr>
            <a:stCxn id="17" idx="2"/>
          </p:cNvCxnSpPr>
          <p:nvPr/>
        </p:nvCxnSpPr>
        <p:spPr>
          <a:xfrm>
            <a:off x="8644663" y="3884244"/>
            <a:ext cx="1054508" cy="53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338E050-8E5C-EA41-B313-1CF5E2B84A1A}"/>
              </a:ext>
            </a:extLst>
          </p:cNvPr>
          <p:cNvSpPr txBox="1"/>
          <p:nvPr/>
        </p:nvSpPr>
        <p:spPr>
          <a:xfrm>
            <a:off x="273178" y="4415416"/>
            <a:ext cx="276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null model variance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880DF0-1E1E-694C-B941-5A6B52FA97F4}"/>
              </a:ext>
            </a:extLst>
          </p:cNvPr>
          <p:cNvSpPr txBox="1"/>
          <p:nvPr/>
        </p:nvSpPr>
        <p:spPr>
          <a:xfrm>
            <a:off x="4422363" y="41910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Corrected null model using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709ED-D7BA-6843-BDC4-649A00301A57}"/>
              </a:ext>
            </a:extLst>
          </p:cNvPr>
          <p:cNvSpPr txBox="1"/>
          <p:nvPr/>
        </p:nvSpPr>
        <p:spPr>
          <a:xfrm>
            <a:off x="6388393" y="4508139"/>
            <a:ext cx="190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null model variance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309DDB-FAFA-A34F-ABBE-7BF23495DF24}"/>
              </a:ext>
            </a:extLst>
          </p:cNvPr>
          <p:cNvSpPr txBox="1"/>
          <p:nvPr/>
        </p:nvSpPr>
        <p:spPr>
          <a:xfrm>
            <a:off x="9448800" y="4430486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Corrected null model using </a:t>
            </a:r>
            <a:r>
              <a:rPr lang="en-US" dirty="0" err="1"/>
              <a:t>fdrtool</a:t>
            </a:r>
            <a:r>
              <a:rPr lang="en-US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FAD81D-F9E4-834B-9B26-1658C6A8B925}"/>
              </a:ext>
            </a:extLst>
          </p:cNvPr>
          <p:cNvSpPr txBox="1"/>
          <p:nvPr/>
        </p:nvSpPr>
        <p:spPr>
          <a:xfrm>
            <a:off x="1197429" y="2828976"/>
            <a:ext cx="84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ddsDef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FE3C4D-33B4-F941-BF45-C2DEBB6613F2}"/>
              </a:ext>
            </a:extLst>
          </p:cNvPr>
          <p:cNvSpPr txBox="1"/>
          <p:nvPr/>
        </p:nvSpPr>
        <p:spPr>
          <a:xfrm>
            <a:off x="9120180" y="246580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ddsNoAneu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832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4172-B5FA-6845-BE41-CBD6C826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with all chromosomes: </a:t>
            </a:r>
            <a:br>
              <a:rPr lang="en-US" dirty="0"/>
            </a:br>
            <a:r>
              <a:rPr lang="en-US" dirty="0"/>
              <a:t>Default Null Variance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5CE08F-8394-E140-BFE2-B4610D05BAF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40229" y="1890939"/>
          <a:ext cx="105156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92550086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26768316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75810176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73262073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52138142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94953516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4883007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75592784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2306046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09295839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45673665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03023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Sample 18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4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59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8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8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949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FC8C-ECF2-DA40-AAB4-4283A22C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 all chromosomes: </a:t>
            </a:r>
            <a:br>
              <a:rPr lang="en-US" dirty="0"/>
            </a:br>
            <a:r>
              <a:rPr lang="en-US" dirty="0"/>
              <a:t>Default Null Variance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18B74-9FA8-2048-BE4A-8F4743A9F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EBB13C-0542-D34E-8A8E-7DFC3D9CDD7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825625"/>
          <a:ext cx="10515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92550086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26768316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5810176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73262073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2138142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4953516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488300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75592784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306046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92958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49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59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61 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77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4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LFC 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218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214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#LFC &lt;0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59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8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low counts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605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363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8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722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7D66-3D0B-F841-B6CA-CF0F3281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 aneuploid chromosomes: histograms of p-values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A00E3D-3435-3749-B975-BADA7CAB4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944" y="1690688"/>
            <a:ext cx="1681199" cy="21756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44180-3C91-2640-9FF3-A71B0DB6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06" y="1690688"/>
            <a:ext cx="1689266" cy="2186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76302-4024-6543-93FF-E0B8CE97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335" y="1690688"/>
            <a:ext cx="1693372" cy="2191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9040FA-B6B1-694E-A2E9-D5D643DF9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17" y="1690688"/>
            <a:ext cx="1689266" cy="2186109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60630A-6D5F-3D41-88FD-6842A4AA6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606" y="1693252"/>
            <a:ext cx="1687285" cy="2183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A71351-83D8-5740-8C12-9657E40D8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623" y="1690688"/>
            <a:ext cx="1691320" cy="21887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58EA1-EB6B-2146-AC9F-FB27556D10E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03380" y="4029160"/>
            <a:ext cx="1672993" cy="2165050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AFD39B-3728-524E-8704-260DB9961A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1212" y="3866358"/>
            <a:ext cx="1924597" cy="2490654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D678A5-3141-CC4F-9A28-79661F2E3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0481" y="4100661"/>
            <a:ext cx="1702625" cy="22033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637FFD-5B1E-7E4D-881D-B2DE8F3E7C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7779" y="4100661"/>
            <a:ext cx="1743544" cy="2256351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552D69-0535-EC4B-A696-22CB4249B7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5076" y="4100661"/>
            <a:ext cx="1702625" cy="2203397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AF5B49-9041-D243-A4F8-4DD1E5A8E31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1121" y="4092042"/>
            <a:ext cx="1722562" cy="21809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736B5AC-A265-9840-A0FE-3C73B1E7153D}"/>
              </a:ext>
            </a:extLst>
          </p:cNvPr>
          <p:cNvSpPr/>
          <p:nvPr/>
        </p:nvSpPr>
        <p:spPr>
          <a:xfrm>
            <a:off x="421376" y="3931611"/>
            <a:ext cx="1949729" cy="250184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A9F3E9-E5AB-954B-94B4-4D35468DB231}"/>
              </a:ext>
            </a:extLst>
          </p:cNvPr>
          <p:cNvSpPr/>
          <p:nvPr/>
        </p:nvSpPr>
        <p:spPr>
          <a:xfrm>
            <a:off x="9846433" y="3866358"/>
            <a:ext cx="1949729" cy="250184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427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B25D-153E-2F4E-8949-ED05D663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 aneuploid chromosomes: histograms of p-values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11FB1-CDB1-B744-905F-51BC72C7C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440570" y="1768976"/>
            <a:ext cx="1800940" cy="2330629"/>
          </a:xfrm>
          <a:ln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E7FF2-9D40-2E43-A051-3B974EEB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21" y="1690688"/>
            <a:ext cx="1517093" cy="1963297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9806F-5DEC-8541-AF2B-329670420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087" y="1745853"/>
            <a:ext cx="1582578" cy="2048042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7BAF5-2473-B440-A57F-6A1DDB16D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891" y="1768976"/>
            <a:ext cx="1724576" cy="2231804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F9D320-D9F9-814B-A77D-1D96185C6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783" y="4177893"/>
            <a:ext cx="1909454" cy="247105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A5C0D5-D7F4-DA4B-8657-6758C68A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0107" y="4225006"/>
            <a:ext cx="1836641" cy="2376829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CA1767-3665-144B-9BE5-9C180F52A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0618" y="4032167"/>
            <a:ext cx="1985653" cy="2569668"/>
          </a:xfrm>
          <a:prstGeom prst="rect">
            <a:avLst/>
          </a:prstGeom>
          <a:ln>
            <a:solidFill>
              <a:srgbClr val="FF2F9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41670C-5158-E847-B6F8-C5637D4C3F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0141" y="4225006"/>
            <a:ext cx="1836640" cy="2376829"/>
          </a:xfrm>
          <a:prstGeom prst="rect">
            <a:avLst/>
          </a:prstGeom>
          <a:ln>
            <a:solidFill>
              <a:srgbClr val="FF2F92"/>
            </a:solidFill>
          </a:ln>
        </p:spPr>
      </p:pic>
    </p:spTree>
    <p:extLst>
      <p:ext uri="{BB962C8B-B14F-4D97-AF65-F5344CB8AC3E}">
        <p14:creationId xmlns:p14="http://schemas.microsoft.com/office/powerpoint/2010/main" val="332986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4068</Words>
  <Application>Microsoft Macintosh PowerPoint</Application>
  <PresentationFormat>Widescreen</PresentationFormat>
  <Paragraphs>1804</Paragraphs>
  <Slides>170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4" baseType="lpstr">
      <vt:lpstr>Arial</vt:lpstr>
      <vt:lpstr>Calibri</vt:lpstr>
      <vt:lpstr>Calibri Light</vt:lpstr>
      <vt:lpstr>Office Theme</vt:lpstr>
      <vt:lpstr>Null model correction with fdrtool</vt:lpstr>
      <vt:lpstr>What the problem was </vt:lpstr>
      <vt:lpstr>What I did </vt:lpstr>
      <vt:lpstr>This slideshow...</vt:lpstr>
      <vt:lpstr>My assumptions</vt:lpstr>
      <vt:lpstr>Resources about fdrtool, null model variance correction, etc</vt:lpstr>
      <vt:lpstr>NOTE</vt:lpstr>
      <vt:lpstr>Hybrid Samples</vt:lpstr>
      <vt:lpstr>Sample 1: Comparison with methods</vt:lpstr>
      <vt:lpstr>Sample 2: Comparison with methods</vt:lpstr>
      <vt:lpstr>Sample 3: Comparison with methods</vt:lpstr>
      <vt:lpstr>Sample 4: Comparison with methods</vt:lpstr>
      <vt:lpstr>Sample 5: Comparison with methods</vt:lpstr>
      <vt:lpstr>Sample 6: Comparison with methods</vt:lpstr>
      <vt:lpstr>Sample 7: Comparison with methods</vt:lpstr>
      <vt:lpstr>Sample 8: Comparison with methods</vt:lpstr>
      <vt:lpstr>Sample 9: Comparison with methods</vt:lpstr>
      <vt:lpstr>Sample 11: Comparison with methods</vt:lpstr>
      <vt:lpstr>Sample 18: Comparison with methods</vt:lpstr>
      <vt:lpstr>Sample 21: Comparison with methods</vt:lpstr>
      <vt:lpstr>Sample 31: Comparison with methods</vt:lpstr>
      <vt:lpstr>Sample 49: Comparison with methods</vt:lpstr>
      <vt:lpstr>Sample 59: Comparison with methods</vt:lpstr>
      <vt:lpstr>Sample 61: Comparison with methods</vt:lpstr>
      <vt:lpstr>Sample 66: Comparison with methods</vt:lpstr>
      <vt:lpstr>Sample 69: Comparison with methods</vt:lpstr>
      <vt:lpstr>Sample 76: Comparison with methods</vt:lpstr>
      <vt:lpstr>Sample 77: Comparison with methods</vt:lpstr>
      <vt:lpstr>Redone without sample 6</vt:lpstr>
      <vt:lpstr>Sample 1: Comparison with methods</vt:lpstr>
      <vt:lpstr>Sample 2: Comparison with methods</vt:lpstr>
      <vt:lpstr>Sample 3: Comparison with methods</vt:lpstr>
      <vt:lpstr>Sample 4: Comparison with methods</vt:lpstr>
      <vt:lpstr>Sample 5: Comparison with methods</vt:lpstr>
      <vt:lpstr>Sample 7: Comparison with methods</vt:lpstr>
      <vt:lpstr>Sample 8: Comparison with methods</vt:lpstr>
      <vt:lpstr>Sample 9: Comparison with methods</vt:lpstr>
      <vt:lpstr>Sample 11: Comparison with methods</vt:lpstr>
      <vt:lpstr>Sample 18: Comparison with methods</vt:lpstr>
      <vt:lpstr>Sample 21: Comparison with methods</vt:lpstr>
      <vt:lpstr>Sample 31: Comparison with methods</vt:lpstr>
      <vt:lpstr>Sample 49: Comparison with methods</vt:lpstr>
      <vt:lpstr>MA plots: hybrid samples (without sample 6)</vt:lpstr>
      <vt:lpstr>PowerPoint Presentation</vt:lpstr>
      <vt:lpstr>PowerPoint Presentation</vt:lpstr>
      <vt:lpstr>PowerPoint Presentation</vt:lpstr>
      <vt:lpstr>Sample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Whole-Chromosome Boxplots: Hybrid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Aneuploidy Project: Correlations Between Different Datasets</vt:lpstr>
      <vt:lpstr>Cuffnorm: FPKMs versus counts: aneuploid line </vt:lpstr>
      <vt:lpstr>Cuffnorm: FPKMs versus counts: euploid line </vt:lpstr>
      <vt:lpstr>Counts: htseq-count (stranded) versus Rsubread (stranded)</vt:lpstr>
      <vt:lpstr>Counts: htseq-count versus Cuffnorm counts </vt:lpstr>
      <vt:lpstr>Counts: Rsubread versus Cuffnorm counts </vt:lpstr>
      <vt:lpstr>Cufflinks/Cuffnorm: FPKMs from Cufflinks(unstranded) versus FPKMs from Cuffnorm</vt:lpstr>
      <vt:lpstr>Cufflinks/Cuffnorm: FPKMs from Cufflinks (first strand) versus FPKMs from Cuffnorm</vt:lpstr>
      <vt:lpstr>Cufflinks/Cuffnorm: FPKMs from Cufflinks (second strand) versus FPKMs from Cuffnorm</vt:lpstr>
      <vt:lpstr>Cufflinks, default settings (unstranded) by htseq-count, unstranded</vt:lpstr>
      <vt:lpstr>Htseq-count unstranded by rsubread, stranded</vt:lpstr>
      <vt:lpstr>Cufflinks: gene counts versus htseq-count: unstranded</vt:lpstr>
      <vt:lpstr>Cufflinks: gene-counts versus Cufflinks: fpkm </vt:lpstr>
      <vt:lpstr>Line 69: Cufflinks gene counts versus htseq-count </vt:lpstr>
      <vt:lpstr>Line 21: Cufflinks gene counts versus htseq</vt:lpstr>
      <vt:lpstr>Fdrtool: estimate correct null variance for the model</vt:lpstr>
      <vt:lpstr>Fdrtool: estimate correct null variance for the model</vt:lpstr>
      <vt:lpstr>DESeq2: Running analysis with newest parameters </vt:lpstr>
      <vt:lpstr>Analysis with all chromosomes:  Default Null Variance </vt:lpstr>
      <vt:lpstr>Analysis with all chromosomes:  Default Null Variance </vt:lpstr>
      <vt:lpstr>Analysis with aneuploid chromosomes: histograms of p-values</vt:lpstr>
      <vt:lpstr>Analysis with aneuploid chromosomes: histograms of p-values</vt:lpstr>
      <vt:lpstr>P value histograms: subset the data</vt:lpstr>
      <vt:lpstr>Analysis without aneuploid chromosomes:  Default Null Variance</vt:lpstr>
      <vt:lpstr>Analysis without aneuploid chromosomes:  Default Null Variance</vt:lpstr>
      <vt:lpstr>Analysis without aneuploid chromosomes: histograms of p-values</vt:lpstr>
      <vt:lpstr>Analysis without aneuploid chromosomes: histograms of p-values</vt:lpstr>
      <vt:lpstr>Analysis with all chromosomes:  Corrected Null Variance with fdrtool</vt:lpstr>
      <vt:lpstr>Analysis with all chromosomes:  Corrected Null Variance with fdrtool</vt:lpstr>
      <vt:lpstr>Analysis without aneuploid chromosomes:  Corrected Null Variance with fdrtool </vt:lpstr>
      <vt:lpstr>PowerPoint Presentation</vt:lpstr>
      <vt:lpstr>Sample 1: Comparison with methods</vt:lpstr>
      <vt:lpstr>Sample 2: Comparison with methods</vt:lpstr>
      <vt:lpstr>Sample 3: Comparison with methods</vt:lpstr>
      <vt:lpstr>Sample 4: Comparison with methods</vt:lpstr>
      <vt:lpstr>Sample 21: Comparison with methods</vt:lpstr>
      <vt:lpstr>Sample 69: Comparison with methods</vt:lpstr>
      <vt:lpstr>The following slides have these properties:</vt:lpstr>
      <vt:lpstr>Sample 1: Comparison with methods</vt:lpstr>
      <vt:lpstr>Sample 2: Comparison with methods</vt:lpstr>
      <vt:lpstr>Sample 3: Comparison with methods</vt:lpstr>
      <vt:lpstr>Sample 4: Comparison with methods</vt:lpstr>
      <vt:lpstr>Sample 5: Comparison with methods</vt:lpstr>
      <vt:lpstr>Sample 6: Comparison with methods</vt:lpstr>
      <vt:lpstr>Sample 7: Comparison with methods</vt:lpstr>
      <vt:lpstr>Sample 8: Comparison with methods</vt:lpstr>
      <vt:lpstr>Sample 9: Comparison with methods</vt:lpstr>
      <vt:lpstr>Sample 11: Comparison with methods</vt:lpstr>
      <vt:lpstr>Sample 18: Comparison with methods</vt:lpstr>
      <vt:lpstr>Sample 21: Comparison with methods</vt:lpstr>
      <vt:lpstr>Sample 31: Comparison with methods</vt:lpstr>
      <vt:lpstr>Sample 49: Comparison with methods</vt:lpstr>
      <vt:lpstr>Sample 59: Comparison with methods</vt:lpstr>
      <vt:lpstr>Sample 61: Comparison with methods</vt:lpstr>
      <vt:lpstr>Sample 66: Comparison with methods</vt:lpstr>
      <vt:lpstr>Sample 69: Comparison with methods</vt:lpstr>
      <vt:lpstr>Sample 76: Comparison with methods</vt:lpstr>
      <vt:lpstr>Sample 77: Comparison with methods</vt:lpstr>
      <vt:lpstr>The following slides have these properties:</vt:lpstr>
      <vt:lpstr>Sample 1: Comparison with methods</vt:lpstr>
      <vt:lpstr>Sample 2: Comparison with methods</vt:lpstr>
      <vt:lpstr>Sample 3: Comparison with methods</vt:lpstr>
      <vt:lpstr>Sample 4: Comparison with methods</vt:lpstr>
      <vt:lpstr>Sample 5: Comparison with methods</vt:lpstr>
      <vt:lpstr>Sample 6: Comparison with methods</vt:lpstr>
      <vt:lpstr>Sample 8: Comparison with methods</vt:lpstr>
      <vt:lpstr>Sample 9: Comparison with methods</vt:lpstr>
      <vt:lpstr>Sample 11: Comparison with methods</vt:lpstr>
      <vt:lpstr>Sample 18: Comparison with methods</vt:lpstr>
      <vt:lpstr>Sample 49: Comparison with methods</vt:lpstr>
      <vt:lpstr>Sample 59: Comparison with methods</vt:lpstr>
      <vt:lpstr>Sample 61: Comparison with methods</vt:lpstr>
      <vt:lpstr>Sample 76: Comparison with methods</vt:lpstr>
      <vt:lpstr>Sample 77: Comparison with methods</vt:lpstr>
      <vt:lpstr>The following slides have these properties:</vt:lpstr>
      <vt:lpstr>Sample 1: Comparison with methods</vt:lpstr>
      <vt:lpstr>Sample 2: Comparison with methods</vt:lpstr>
      <vt:lpstr>Sample 3: Comparison with methods</vt:lpstr>
      <vt:lpstr>Sample 4: Comparison with methods</vt:lpstr>
      <vt:lpstr>Sample 5: Comparison with methods</vt:lpstr>
      <vt:lpstr>Sample 6: Comparison with methods</vt:lpstr>
      <vt:lpstr>Sample 7: Comparison with methods</vt:lpstr>
      <vt:lpstr>Sample 8: Comparison with methods</vt:lpstr>
      <vt:lpstr>Sample 9: Comparison with methods</vt:lpstr>
      <vt:lpstr>Sample 11: Comparison with methods</vt:lpstr>
      <vt:lpstr>Sample 18: Comparison with methods</vt:lpstr>
      <vt:lpstr>Sample 31: Comparison with methods</vt:lpstr>
      <vt:lpstr>Sample 49: Comparison with methods</vt:lpstr>
      <vt:lpstr>Sample 59: Comparison with methods</vt:lpstr>
      <vt:lpstr>Sample 61: Comparison with methods</vt:lpstr>
      <vt:lpstr>Sample 69: Comparison with methods</vt:lpstr>
      <vt:lpstr>Sample 76: Comparison with methods</vt:lpstr>
      <vt:lpstr>Sample 77: Comparison with methods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Null model correction with fdrtool</dc:title>
  <dc:creator>Holly McQueary</dc:creator>
  <cp:lastModifiedBy>Holly McQueary</cp:lastModifiedBy>
  <cp:revision>18</cp:revision>
  <dcterms:created xsi:type="dcterms:W3CDTF">2018-07-25T18:35:19Z</dcterms:created>
  <dcterms:modified xsi:type="dcterms:W3CDTF">2018-07-26T19:47:37Z</dcterms:modified>
</cp:coreProperties>
</file>